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73" r:id="rId19"/>
    <p:sldId id="284" r:id="rId20"/>
    <p:sldId id="289" r:id="rId21"/>
    <p:sldId id="296" r:id="rId22"/>
    <p:sldId id="274" r:id="rId23"/>
    <p:sldId id="288" r:id="rId24"/>
    <p:sldId id="297" r:id="rId25"/>
    <p:sldId id="277" r:id="rId26"/>
    <p:sldId id="278" r:id="rId27"/>
    <p:sldId id="291" r:id="rId28"/>
    <p:sldId id="292" r:id="rId29"/>
    <p:sldId id="295" r:id="rId30"/>
    <p:sldId id="281" r:id="rId31"/>
    <p:sldId id="282" r:id="rId32"/>
    <p:sldId id="299" r:id="rId3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386" y="5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3474" y="1023849"/>
            <a:ext cx="326961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525A-DA93-2A62-D61C-D4AC4B36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804386"/>
            <a:ext cx="2949178" cy="73866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98F7-5B84-536F-7585-28719AFC2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143116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1DE44-5F5F-3F48-82B3-46F6EC871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18466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BC5BB-F2FD-3A94-5ED8-277E9BBA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83455"/>
            <a:ext cx="2103120" cy="276999"/>
          </a:xfrm>
        </p:spPr>
        <p:txBody>
          <a:bodyPr/>
          <a:lstStyle/>
          <a:p>
            <a:fld id="{543FD4B9-C258-489E-96B7-C66E9205ECC3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950AA-4FE5-1F72-C37C-FABAD0D7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4783455"/>
            <a:ext cx="2926080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9360B-7EF7-0712-CEEF-194E0A84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680" y="4783455"/>
            <a:ext cx="2103120" cy="276999"/>
          </a:xfrm>
        </p:spPr>
        <p:txBody>
          <a:bodyPr/>
          <a:lstStyle/>
          <a:p>
            <a:fld id="{B0C8D897-8D71-4FA7-9561-2860112C9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73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E828-CD2C-398B-CA87-1ADA1F6A3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47477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1A37A-F7DD-A704-CEF1-FE0DB2901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0E0AE-AA0E-E690-0397-3F0393E088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83455"/>
            <a:ext cx="2103120" cy="276999"/>
          </a:xfrm>
        </p:spPr>
        <p:txBody>
          <a:bodyPr/>
          <a:lstStyle/>
          <a:p>
            <a:fld id="{543FD4B9-C258-489E-96B7-C66E9205ECC3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854CB-ADB1-EFF3-5C33-2DF7D695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4783455"/>
            <a:ext cx="2926080" cy="276999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70B37-D88C-6B34-60D0-84021373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680" y="4783455"/>
            <a:ext cx="2103120" cy="276999"/>
          </a:xfrm>
        </p:spPr>
        <p:txBody>
          <a:bodyPr/>
          <a:lstStyle/>
          <a:p>
            <a:fld id="{B0C8D897-8D71-4FA7-9561-2860112C9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82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2096" y="99715"/>
            <a:ext cx="8279807" cy="774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85174" y="794916"/>
            <a:ext cx="4372609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docs.google.com/file/d/1WOFOzGpqM-0UFTd6BdUhkc1fY4SENzRj/preview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b.me/20OZsww0fzHWPV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rrerorocher.com/it/it/" TargetMode="External"/><Relationship Id="rId2" Type="http://schemas.openxmlformats.org/officeDocument/2006/relationships/hyperlink" Target="https://www.kinder.com/us/en/bueno-us-landing-page%7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BD44-C66D-3856-94E9-FE67B79E8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726" y="-499520"/>
            <a:ext cx="6858000" cy="1790700"/>
          </a:xfrm>
        </p:spPr>
        <p:txBody>
          <a:bodyPr>
            <a:normAutofit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20206-256B-1A35-9433-442331E61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953" y="2701529"/>
            <a:ext cx="6858000" cy="2227659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F74EF-CBC0-2067-A895-BCF1B774B343}"/>
              </a:ext>
            </a:extLst>
          </p:cNvPr>
          <p:cNvSpPr/>
          <p:nvPr/>
        </p:nvSpPr>
        <p:spPr>
          <a:xfrm>
            <a:off x="520890" y="762536"/>
            <a:ext cx="8102218" cy="193899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IN" sz="405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COMPREHENSIVE </a:t>
            </a:r>
          </a:p>
          <a:p>
            <a:pPr algn="ctr"/>
            <a:r>
              <a:rPr lang="en-IN" sz="405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DIGITAL MARKETING PROJECT</a:t>
            </a:r>
          </a:p>
          <a:p>
            <a:pPr algn="ctr"/>
            <a:r>
              <a:rPr lang="en-IN" sz="405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ON CADBURY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5DE996-94B9-C265-79C1-5EEA9C257A2C}"/>
              </a:ext>
            </a:extLst>
          </p:cNvPr>
          <p:cNvSpPr/>
          <p:nvPr/>
        </p:nvSpPr>
        <p:spPr>
          <a:xfrm>
            <a:off x="1559636" y="2812428"/>
            <a:ext cx="6024727" cy="200824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ID : LTVIP2023TMID03517</a:t>
            </a:r>
          </a:p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Size : 5</a:t>
            </a:r>
          </a:p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Leader : VADAPALLI SOUJANYA</a:t>
            </a:r>
          </a:p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member : SHEIK KHARISHMA</a:t>
            </a:r>
          </a:p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member : VAJRAKAYALA ANVITHA</a:t>
            </a:r>
          </a:p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member : BUGATHA VATSALYA</a:t>
            </a:r>
          </a:p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member : VEMPARALA V </a:t>
            </a:r>
            <a:r>
              <a:rPr lang="en-I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 ANURADHA PRIYA</a:t>
            </a:r>
          </a:p>
        </p:txBody>
      </p:sp>
    </p:spTree>
    <p:extLst>
      <p:ext uri="{BB962C8B-B14F-4D97-AF65-F5344CB8AC3E}">
        <p14:creationId xmlns:p14="http://schemas.microsoft.com/office/powerpoint/2010/main" val="73598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7691" y="109714"/>
            <a:ext cx="3521710" cy="69151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747395">
              <a:lnSpc>
                <a:spcPct val="100000"/>
              </a:lnSpc>
              <a:spcBef>
                <a:spcPts val="440"/>
              </a:spcBef>
            </a:pPr>
            <a:r>
              <a:rPr sz="1900" b="1" dirty="0">
                <a:latin typeface="Arial"/>
                <a:cs typeface="Arial"/>
              </a:rPr>
              <a:t>Part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2: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SEO</a:t>
            </a:r>
            <a:r>
              <a:rPr sz="1900" b="1" spc="-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AUDIT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b="1" dirty="0">
                <a:latin typeface="Arial"/>
                <a:cs typeface="Arial"/>
              </a:rPr>
              <a:t>(audit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is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done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in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semrush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20" dirty="0">
                <a:latin typeface="Arial"/>
                <a:cs typeface="Arial"/>
              </a:rPr>
              <a:t>app)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450" y="1013299"/>
            <a:ext cx="7406701" cy="1475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550" y="2796200"/>
            <a:ext cx="7208600" cy="220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0557" rIns="0" bIns="0" rtlCol="0">
            <a:spAutoFit/>
          </a:bodyPr>
          <a:lstStyle/>
          <a:p>
            <a:pPr marL="20955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000000"/>
                </a:solidFill>
              </a:rPr>
              <a:t>Part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2: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SEO</a:t>
            </a:r>
            <a:r>
              <a:rPr sz="1900" spc="-10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&amp;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Keyword</a:t>
            </a:r>
            <a:r>
              <a:rPr sz="1900" spc="-10" dirty="0">
                <a:solidFill>
                  <a:srgbClr val="000000"/>
                </a:solidFill>
              </a:rPr>
              <a:t> Research</a:t>
            </a:r>
            <a:endParaRPr sz="1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099" y="910700"/>
            <a:ext cx="8427150" cy="3924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8557" rIns="0" bIns="0" rtlCol="0">
            <a:spAutoFit/>
          </a:bodyPr>
          <a:lstStyle/>
          <a:p>
            <a:pPr marL="185166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000000"/>
                </a:solidFill>
              </a:rPr>
              <a:t>Part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2: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SEO</a:t>
            </a:r>
            <a:r>
              <a:rPr sz="1900" spc="-10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&amp;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Keyword</a:t>
            </a:r>
            <a:r>
              <a:rPr sz="1900" spc="-10" dirty="0">
                <a:solidFill>
                  <a:srgbClr val="000000"/>
                </a:solidFill>
              </a:rPr>
              <a:t> Research</a:t>
            </a:r>
            <a:endParaRPr sz="1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125" y="731124"/>
            <a:ext cx="7772949" cy="40019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3107" rIns="0" bIns="0" rtlCol="0">
            <a:spAutoFit/>
          </a:bodyPr>
          <a:lstStyle/>
          <a:p>
            <a:pPr marL="2153285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000000"/>
                </a:solidFill>
              </a:rPr>
              <a:t>Part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2: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SEO</a:t>
            </a:r>
            <a:r>
              <a:rPr sz="1900" spc="-10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&amp;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Keyword</a:t>
            </a:r>
            <a:r>
              <a:rPr sz="1900" spc="-10" dirty="0">
                <a:solidFill>
                  <a:srgbClr val="000000"/>
                </a:solidFill>
              </a:rPr>
              <a:t> Research</a:t>
            </a:r>
            <a:endParaRPr sz="1900"/>
          </a:p>
        </p:txBody>
      </p:sp>
      <p:grpSp>
        <p:nvGrpSpPr>
          <p:cNvPr id="3" name="object 3"/>
          <p:cNvGrpSpPr/>
          <p:nvPr/>
        </p:nvGrpSpPr>
        <p:grpSpPr>
          <a:xfrm>
            <a:off x="258550" y="746100"/>
            <a:ext cx="8662670" cy="4333240"/>
            <a:chOff x="258550" y="746100"/>
            <a:chExt cx="8662670" cy="43332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550" y="746100"/>
              <a:ext cx="4051199" cy="4333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9750" y="801937"/>
              <a:ext cx="4611427" cy="3657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600" y="147525"/>
            <a:ext cx="8740799" cy="47201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1748" y="193747"/>
            <a:ext cx="2880995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b="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</a:t>
            </a:r>
            <a:r>
              <a:rPr sz="2350" b="0" u="heavy" spc="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350" b="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page</a:t>
            </a:r>
            <a:r>
              <a:rPr sz="2350" b="0" u="heavy" spc="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350" b="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optimization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0775" y="846616"/>
            <a:ext cx="7385050" cy="233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Meta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tag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optimization-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Title</a:t>
            </a:r>
            <a:r>
              <a:rPr sz="1600" spc="-5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Tag: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"Delightful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Cadbury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Chocolates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|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Irresistible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Flavors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&amp;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Quality</a:t>
            </a:r>
            <a:r>
              <a:rPr sz="1600" spc="-5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Treats"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Meta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Description: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"Indulge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in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world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of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Cadbury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chocolates,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featuring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22222"/>
                </a:solidFill>
                <a:latin typeface="Arial"/>
                <a:cs typeface="Arial"/>
              </a:rPr>
              <a:t>a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delightful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array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irresistible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flavors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and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premium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quality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treats.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Explore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our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range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of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creamy,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smooth,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satisfying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confections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today."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 marR="24765">
              <a:lnSpc>
                <a:spcPct val="100000"/>
              </a:lnSpc>
            </a:pP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Keywords:</a:t>
            </a:r>
            <a:r>
              <a:rPr sz="1600" spc="-4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Cadbury</a:t>
            </a:r>
            <a:r>
              <a:rPr sz="1600" spc="-3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chocolates,</a:t>
            </a:r>
            <a:r>
              <a:rPr sz="1600" spc="-4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irresistible</a:t>
            </a:r>
            <a:r>
              <a:rPr sz="1600" spc="-3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flavors,</a:t>
            </a:r>
            <a:r>
              <a:rPr sz="1600" spc="-4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quality</a:t>
            </a:r>
            <a:r>
              <a:rPr sz="1600" spc="-3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treats,</a:t>
            </a:r>
            <a:r>
              <a:rPr sz="1600" spc="-4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creamy,</a:t>
            </a:r>
            <a:r>
              <a:rPr sz="1600" spc="-3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smooth, indulgence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9970" y="270414"/>
            <a:ext cx="4808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434343"/>
                </a:solidFill>
                <a:latin typeface="Arial"/>
                <a:cs typeface="Arial"/>
              </a:rPr>
              <a:t>Part</a:t>
            </a:r>
            <a:r>
              <a:rPr sz="17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434343"/>
                </a:solidFill>
                <a:latin typeface="Arial"/>
                <a:cs typeface="Arial"/>
              </a:rPr>
              <a:t>3:</a:t>
            </a:r>
            <a:r>
              <a:rPr sz="17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434343"/>
                </a:solidFill>
                <a:latin typeface="Arial"/>
                <a:cs typeface="Arial"/>
              </a:rPr>
              <a:t>Content</a:t>
            </a:r>
            <a:r>
              <a:rPr sz="17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434343"/>
                </a:solidFill>
                <a:latin typeface="Arial"/>
                <a:cs typeface="Arial"/>
              </a:rPr>
              <a:t>Ideas</a:t>
            </a:r>
            <a:r>
              <a:rPr sz="17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17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434343"/>
                </a:solidFill>
                <a:latin typeface="Arial"/>
                <a:cs typeface="Arial"/>
              </a:rPr>
              <a:t>Marketing</a:t>
            </a:r>
            <a:r>
              <a:rPr sz="17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434343"/>
                </a:solidFill>
                <a:latin typeface="Arial"/>
                <a:cs typeface="Arial"/>
              </a:rPr>
              <a:t>Strategies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9654" y="692161"/>
            <a:ext cx="4282815" cy="431026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b="0" dirty="0">
                <a:solidFill>
                  <a:srgbClr val="000000"/>
                </a:solidFill>
                <a:latin typeface="Arial"/>
                <a:cs typeface="Arial"/>
              </a:rPr>
              <a:t>Content</a:t>
            </a:r>
            <a:r>
              <a:rPr sz="2200" b="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0" dirty="0">
                <a:solidFill>
                  <a:srgbClr val="000000"/>
                </a:solidFill>
                <a:latin typeface="Arial"/>
                <a:cs typeface="Arial"/>
              </a:rPr>
              <a:t>idea</a:t>
            </a:r>
            <a:r>
              <a:rPr sz="2200" b="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0" dirty="0">
                <a:solidFill>
                  <a:srgbClr val="000000"/>
                </a:solidFill>
                <a:latin typeface="Arial"/>
                <a:cs typeface="Arial"/>
              </a:rPr>
              <a:t>generation</a:t>
            </a:r>
            <a:r>
              <a:rPr sz="2200" b="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0" spc="-50" dirty="0">
                <a:solidFill>
                  <a:srgbClr val="000000"/>
                </a:solidFill>
                <a:latin typeface="Arial"/>
                <a:cs typeface="Arial"/>
              </a:rPr>
              <a:t>&amp; </a:t>
            </a:r>
            <a:r>
              <a:rPr sz="2200" b="0" spc="-10" dirty="0">
                <a:solidFill>
                  <a:srgbClr val="000000"/>
                </a:solidFill>
                <a:latin typeface="Arial"/>
                <a:cs typeface="Arial"/>
              </a:rPr>
              <a:t>strategy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474" y="2526606"/>
            <a:ext cx="3128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u="heavy" spc="-114" dirty="0">
                <a:solidFill>
                  <a:srgbClr val="351B75"/>
                </a:solidFill>
                <a:uFill>
                  <a:solidFill>
                    <a:srgbClr val="351B75"/>
                  </a:solidFill>
                </a:uFill>
                <a:latin typeface="Cambria"/>
                <a:cs typeface="Cambria"/>
              </a:rPr>
              <a:t>Content</a:t>
            </a:r>
            <a:r>
              <a:rPr sz="1800" i="1" u="heavy" spc="-10" dirty="0">
                <a:solidFill>
                  <a:srgbClr val="351B75"/>
                </a:solidFill>
                <a:uFill>
                  <a:solidFill>
                    <a:srgbClr val="351B75"/>
                  </a:solidFill>
                </a:uFill>
                <a:latin typeface="Cambria"/>
                <a:cs typeface="Cambria"/>
              </a:rPr>
              <a:t> </a:t>
            </a:r>
            <a:r>
              <a:rPr sz="1800" i="1" u="heavy" spc="-40" dirty="0">
                <a:solidFill>
                  <a:srgbClr val="351B75"/>
                </a:solidFill>
                <a:uFill>
                  <a:solidFill>
                    <a:srgbClr val="351B75"/>
                  </a:solidFill>
                </a:uFill>
                <a:latin typeface="Cambria"/>
                <a:cs typeface="Cambria"/>
              </a:rPr>
              <a:t>calendar </a:t>
            </a:r>
            <a:r>
              <a:rPr sz="1800" i="1" u="heavy" spc="-80" dirty="0">
                <a:solidFill>
                  <a:srgbClr val="351B75"/>
                </a:solidFill>
                <a:uFill>
                  <a:solidFill>
                    <a:srgbClr val="351B75"/>
                  </a:solidFill>
                </a:uFill>
                <a:latin typeface="Cambria"/>
                <a:cs typeface="Cambria"/>
              </a:rPr>
              <a:t>for</a:t>
            </a:r>
            <a:r>
              <a:rPr sz="1800" i="1" u="heavy" spc="-20" dirty="0">
                <a:solidFill>
                  <a:srgbClr val="351B75"/>
                </a:solidFill>
                <a:uFill>
                  <a:solidFill>
                    <a:srgbClr val="351B75"/>
                  </a:solidFill>
                </a:uFill>
                <a:latin typeface="Cambria"/>
                <a:cs typeface="Cambria"/>
              </a:rPr>
              <a:t> </a:t>
            </a:r>
            <a:r>
              <a:rPr sz="1800" i="1" u="heavy" spc="-10" dirty="0">
                <a:solidFill>
                  <a:srgbClr val="351B75"/>
                </a:solidFill>
                <a:uFill>
                  <a:solidFill>
                    <a:srgbClr val="351B75"/>
                  </a:solidFill>
                </a:uFill>
                <a:latin typeface="Cambria"/>
                <a:cs typeface="Cambria"/>
              </a:rPr>
              <a:t>August</a:t>
            </a:r>
            <a:r>
              <a:rPr sz="1800" i="1" u="heavy" spc="-25" dirty="0">
                <a:solidFill>
                  <a:srgbClr val="351B75"/>
                </a:solidFill>
                <a:uFill>
                  <a:solidFill>
                    <a:srgbClr val="351B75"/>
                  </a:solidFill>
                </a:uFill>
                <a:latin typeface="Cambria"/>
                <a:cs typeface="Cambria"/>
              </a:rPr>
              <a:t> </a:t>
            </a:r>
            <a:r>
              <a:rPr sz="1800" i="1" u="heavy" spc="-80" dirty="0">
                <a:solidFill>
                  <a:srgbClr val="351B75"/>
                </a:solidFill>
                <a:uFill>
                  <a:solidFill>
                    <a:srgbClr val="351B75"/>
                  </a:solidFill>
                </a:uFill>
                <a:latin typeface="Cambria"/>
                <a:cs typeface="Cambria"/>
              </a:rPr>
              <a:t>month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32571-114D-72A0-18BF-086AEBF1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6" y="99715"/>
            <a:ext cx="8279807" cy="323165"/>
          </a:xfrm>
        </p:spPr>
        <p:txBody>
          <a:bodyPr/>
          <a:lstStyle/>
          <a:p>
            <a:r>
              <a:rPr lang="en-IN" dirty="0"/>
              <a:t>Format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6874E-23FE-34DA-AB3A-42128F83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32" y="1128125"/>
            <a:ext cx="4372609" cy="1231106"/>
          </a:xfrm>
        </p:spPr>
        <p:txBody>
          <a:bodyPr/>
          <a:lstStyle/>
          <a:p>
            <a:r>
              <a:rPr lang="en-IN" u="none" dirty="0">
                <a:solidFill>
                  <a:schemeClr val="tx1"/>
                </a:solidFill>
              </a:rPr>
              <a:t>CREATIVE  ANIMATED POST GIF FILE</a:t>
            </a:r>
          </a:p>
          <a:p>
            <a:r>
              <a:rPr lang="en-IN" u="none" dirty="0">
                <a:solidFill>
                  <a:schemeClr val="tx1"/>
                </a:solidFill>
              </a:rPr>
              <a:t>Aim: To create website traffic </a:t>
            </a:r>
          </a:p>
          <a:p>
            <a:r>
              <a:rPr lang="en-IN" u="none" dirty="0">
                <a:solidFill>
                  <a:schemeClr val="tx1"/>
                </a:solidFill>
              </a:rPr>
              <a:t>Date: 6</a:t>
            </a:r>
            <a:r>
              <a:rPr lang="en-IN" u="none" baseline="30000" dirty="0">
                <a:solidFill>
                  <a:schemeClr val="tx1"/>
                </a:solidFill>
              </a:rPr>
              <a:t>th</a:t>
            </a:r>
            <a:r>
              <a:rPr lang="en-IN" u="none" dirty="0">
                <a:solidFill>
                  <a:schemeClr val="tx1"/>
                </a:solidFill>
              </a:rPr>
              <a:t> August 2023</a:t>
            </a:r>
          </a:p>
          <a:p>
            <a:r>
              <a:rPr lang="en-IN" u="none" dirty="0">
                <a:solidFill>
                  <a:schemeClr val="tx1"/>
                </a:solidFill>
              </a:rPr>
              <a:t>Concept: Friendship day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4062F-3FAB-3064-53D5-D09A704FE564}"/>
              </a:ext>
            </a:extLst>
          </p:cNvPr>
          <p:cNvSpPr txBox="1"/>
          <p:nvPr/>
        </p:nvSpPr>
        <p:spPr>
          <a:xfrm>
            <a:off x="411481" y="339155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rgbClr val="00B0F0"/>
                </a:solidFill>
                <a:effectLst/>
              </a:rPr>
              <a:t>https://www.instagram.com/reel/CvJoM6SuZFL/?igshid=MmU2YjMzNjRlOQ==</a:t>
            </a:r>
            <a:endParaRPr lang="en-US" u="sng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68C92-3AFE-368C-3326-B37B9A810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85749"/>
            <a:ext cx="3010023" cy="47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7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028" rIns="0" bIns="0" rtlCol="0">
            <a:spAutoFit/>
          </a:bodyPr>
          <a:lstStyle/>
          <a:p>
            <a:pPr marL="2639060">
              <a:lnSpc>
                <a:spcPct val="100000"/>
              </a:lnSpc>
              <a:spcBef>
                <a:spcPts val="100"/>
              </a:spcBef>
            </a:pPr>
            <a:r>
              <a:rPr sz="2200" b="0" spc="-20" dirty="0">
                <a:solidFill>
                  <a:srgbClr val="000000"/>
                </a:solidFill>
                <a:latin typeface="Arial"/>
                <a:cs typeface="Arial"/>
              </a:rPr>
              <a:t>FORMAT</a:t>
            </a:r>
            <a:r>
              <a:rPr sz="2200" b="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sz="2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sz="2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0" dirty="0">
                <a:solidFill>
                  <a:srgbClr val="000000"/>
                </a:solidFill>
                <a:latin typeface="Arial"/>
                <a:cs typeface="Arial"/>
              </a:rPr>
              <a:t>short</a:t>
            </a:r>
            <a:r>
              <a:rPr sz="2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Arial"/>
                <a:cs typeface="Arial"/>
              </a:rPr>
              <a:t>video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749" y="1091100"/>
            <a:ext cx="7302975" cy="3581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0533-4FB1-8841-AED8-92BBC769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6" y="99715"/>
            <a:ext cx="8279807" cy="323165"/>
          </a:xfrm>
        </p:spPr>
        <p:txBody>
          <a:bodyPr/>
          <a:lstStyle/>
          <a:p>
            <a:r>
              <a:rPr lang="en-IN" dirty="0"/>
              <a:t>Format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C1112-CA3A-9962-8C67-0969A0EBD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84518"/>
            <a:ext cx="4372609" cy="738664"/>
          </a:xfrm>
        </p:spPr>
        <p:txBody>
          <a:bodyPr/>
          <a:lstStyle/>
          <a:p>
            <a:r>
              <a:rPr lang="en-IN" u="none" dirty="0">
                <a:solidFill>
                  <a:schemeClr val="tx1"/>
                </a:solidFill>
              </a:rPr>
              <a:t>VIDEO </a:t>
            </a:r>
          </a:p>
          <a:p>
            <a:r>
              <a:rPr lang="en-IN" u="none" dirty="0">
                <a:solidFill>
                  <a:schemeClr val="tx1"/>
                </a:solidFill>
              </a:rPr>
              <a:t>Aim: To increase Brand awareness</a:t>
            </a:r>
          </a:p>
          <a:p>
            <a:r>
              <a:rPr lang="en-IN" u="none" dirty="0">
                <a:solidFill>
                  <a:schemeClr val="tx1"/>
                </a:solidFill>
              </a:rPr>
              <a:t>Concept: Raksha Bandhan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AFA33-DFE8-E6DC-B115-8834307E6A2D}"/>
              </a:ext>
            </a:extLst>
          </p:cNvPr>
          <p:cNvSpPr txBox="1"/>
          <p:nvPr/>
        </p:nvSpPr>
        <p:spPr>
          <a:xfrm>
            <a:off x="628650" y="302348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effectLst/>
              </a:rPr>
              <a:t>Insta</a:t>
            </a:r>
            <a:r>
              <a:rPr lang="en-IN" dirty="0">
                <a:effectLst/>
              </a:rPr>
              <a:t> reel </a:t>
            </a:r>
            <a:br>
              <a:rPr lang="en-IN" dirty="0"/>
            </a:br>
            <a:r>
              <a:rPr lang="en-IN" u="sng" dirty="0">
                <a:solidFill>
                  <a:srgbClr val="00B0F0"/>
                </a:solidFill>
                <a:effectLst/>
              </a:rPr>
              <a:t>https://www.instagram.com/reel/CvJqo_-RpXN/?igshid=MmU2YjMzNjRlOQ==</a:t>
            </a:r>
            <a:endParaRPr lang="en-US" u="sng" dirty="0">
              <a:solidFill>
                <a:srgbClr val="00B0F0"/>
              </a:solidFill>
            </a:endParaRPr>
          </a:p>
        </p:txBody>
      </p:sp>
      <p:pic>
        <p:nvPicPr>
          <p:cNvPr id="4" name="VN20230725_124047.mp4">
            <a:hlinkClick r:id="" action="ppaction://media"/>
            <a:extLst>
              <a:ext uri="{FF2B5EF4-FFF2-40B4-BE49-F238E27FC236}">
                <a16:creationId xmlns:a16="http://schemas.microsoft.com/office/drawing/2014/main" id="{8A9DEBBE-6FB4-52D8-FE21-0DD07A9F3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3501" y="770930"/>
            <a:ext cx="2892028" cy="37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7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C22F5F-E1F0-947D-CF60-25291D480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9568"/>
            <a:ext cx="6209855" cy="1015663"/>
          </a:xfrm>
        </p:spPr>
        <p:txBody>
          <a:bodyPr/>
          <a:lstStyle/>
          <a:p>
            <a:r>
              <a:rPr lang="en-GB" sz="3300" dirty="0"/>
              <a:t>Content Ideas and Marketing Strategies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7E7941-2806-36B6-DEDC-CB7803D0C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67032"/>
            <a:ext cx="7543800" cy="3352800"/>
          </a:xfrm>
        </p:spPr>
        <p:txBody>
          <a:bodyPr/>
          <a:lstStyle/>
          <a:p>
            <a:r>
              <a:rPr lang="en-US" u="none" dirty="0">
                <a:solidFill>
                  <a:schemeClr val="tx1"/>
                </a:solidFill>
              </a:rPr>
              <a:t>Reflect on the content ideas and marketing strategies process, discussing the challenges encountered and lessons learned.</a:t>
            </a:r>
          </a:p>
          <a:p>
            <a:pPr marL="385763" indent="-385763">
              <a:buFont typeface="+mj-lt"/>
              <a:buAutoNum type="arabicPeriod"/>
            </a:pPr>
            <a:r>
              <a:rPr lang="en-IN" u="none" dirty="0">
                <a:solidFill>
                  <a:schemeClr val="tx1"/>
                </a:solidFill>
              </a:rPr>
              <a:t> To discuss with the main point, all the strategies and ideas were brainstormed together to make the plan and implement successfully.</a:t>
            </a:r>
          </a:p>
          <a:p>
            <a:pPr marL="385763" indent="-385763">
              <a:buFont typeface="+mj-lt"/>
              <a:buAutoNum type="arabicPeriod"/>
            </a:pPr>
            <a:r>
              <a:rPr lang="en-IN" u="none" dirty="0">
                <a:solidFill>
                  <a:schemeClr val="tx1"/>
                </a:solidFill>
              </a:rPr>
              <a:t>A calendar was first made by using Monthly planner in CANVA platform. All the possibilities were discussed and the dates &amp; tasks were assigned respectively.</a:t>
            </a:r>
          </a:p>
          <a:p>
            <a:pPr marL="385763" indent="-385763">
              <a:buFont typeface="+mj-lt"/>
              <a:buAutoNum type="arabicPeriod"/>
            </a:pPr>
            <a:r>
              <a:rPr lang="en-IN" u="none" dirty="0">
                <a:solidFill>
                  <a:schemeClr val="tx1"/>
                </a:solidFill>
              </a:rPr>
              <a:t>Accordingly, we made the posts, blogs, creatives were made using CANVA SOFTWARE and video was made using VN VIDEO EDITOR.</a:t>
            </a:r>
          </a:p>
        </p:txBody>
      </p:sp>
    </p:spTree>
    <p:extLst>
      <p:ext uri="{BB962C8B-B14F-4D97-AF65-F5344CB8AC3E}">
        <p14:creationId xmlns:p14="http://schemas.microsoft.com/office/powerpoint/2010/main" val="4057231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6F36-D52B-FDDA-47B9-228BF04D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851563"/>
            <a:ext cx="2949178" cy="369332"/>
          </a:xfrm>
        </p:spPr>
        <p:txBody>
          <a:bodyPr/>
          <a:lstStyle/>
          <a:p>
            <a:r>
              <a:rPr lang="en-IN" dirty="0"/>
              <a:t>Instagram 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57967EE-236E-D735-C552-F303523EF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53762" y="539750"/>
            <a:ext cx="2269946" cy="4064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623F2-238C-70D7-6436-C1923D781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1477328"/>
          </a:xfrm>
        </p:spPr>
        <p:txBody>
          <a:bodyPr/>
          <a:lstStyle/>
          <a:p>
            <a:endParaRPr lang="en-IN" dirty="0"/>
          </a:p>
          <a:p>
            <a:r>
              <a:rPr lang="en-IN" u="none" dirty="0">
                <a:solidFill>
                  <a:schemeClr val="tx1"/>
                </a:solidFill>
              </a:rPr>
              <a:t>Created an Instagram account</a:t>
            </a:r>
          </a:p>
          <a:p>
            <a:r>
              <a:rPr lang="en-IN" u="none" dirty="0">
                <a:solidFill>
                  <a:schemeClr val="tx1"/>
                </a:solidFill>
              </a:rPr>
              <a:t>Switched to professional account and got access to professional dashboard and  insights.</a:t>
            </a:r>
          </a:p>
          <a:p>
            <a:r>
              <a:rPr lang="en-IN" u="none" dirty="0">
                <a:solidFill>
                  <a:schemeClr val="tx1"/>
                </a:solidFill>
              </a:rPr>
              <a:t>Created some designs in </a:t>
            </a:r>
            <a:r>
              <a:rPr lang="en-IN" u="none" dirty="0" err="1">
                <a:solidFill>
                  <a:schemeClr val="tx1"/>
                </a:solidFill>
              </a:rPr>
              <a:t>canva</a:t>
            </a:r>
            <a:r>
              <a:rPr lang="en-IN" u="none" dirty="0">
                <a:solidFill>
                  <a:schemeClr val="tx1"/>
                </a:solidFill>
              </a:rPr>
              <a:t> &amp; then uploaded into </a:t>
            </a:r>
            <a:r>
              <a:rPr lang="en-IN" u="none" dirty="0" err="1">
                <a:solidFill>
                  <a:schemeClr val="tx1"/>
                </a:solidFill>
              </a:rPr>
              <a:t>insta</a:t>
            </a:r>
            <a:r>
              <a:rPr lang="en-IN" u="none" dirty="0">
                <a:solidFill>
                  <a:schemeClr val="tx1"/>
                </a:solidFill>
              </a:rPr>
              <a:t> stories and posts.</a:t>
            </a:r>
          </a:p>
          <a:p>
            <a:r>
              <a:rPr lang="en-IN" u="none" dirty="0">
                <a:solidFill>
                  <a:schemeClr val="tx1"/>
                </a:solidFill>
              </a:rPr>
              <a:t>Also utilised the story highlights 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5832EDF4-AB13-5971-B1BC-FEB8E510E4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8" y="558095"/>
            <a:ext cx="1907235" cy="42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11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8AA4-0C5C-5A7C-E85E-92616E57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6" y="99715"/>
            <a:ext cx="8279807" cy="323165"/>
          </a:xfrm>
        </p:spPr>
        <p:txBody>
          <a:bodyPr/>
          <a:lstStyle/>
          <a:p>
            <a:r>
              <a:rPr lang="en-IN" dirty="0"/>
              <a:t>Instagram story 1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E94D70-EE2B-F570-F0E3-510D049BC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97" y="1268016"/>
            <a:ext cx="2015703" cy="3263504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F54D397-D732-54A2-8347-D026CC9B9C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111" y="1079500"/>
            <a:ext cx="1822724" cy="406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E324AB-A4E7-7794-3065-AEF4015A693B}"/>
              </a:ext>
            </a:extLst>
          </p:cNvPr>
          <p:cNvSpPr txBox="1"/>
          <p:nvPr/>
        </p:nvSpPr>
        <p:spPr>
          <a:xfrm>
            <a:off x="3886200" y="188652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Story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0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8AA4-0C5C-5A7C-E85E-92616E57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" y="273844"/>
            <a:ext cx="7886700" cy="323165"/>
          </a:xfrm>
        </p:spPr>
        <p:txBody>
          <a:bodyPr/>
          <a:lstStyle/>
          <a:p>
            <a:r>
              <a:rPr lang="en-IN" dirty="0"/>
              <a:t>Instagram story2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A9B4CF-9D52-AA74-119C-F4CA63C42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8" y="1268016"/>
            <a:ext cx="2311267" cy="3263504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E3A18B8-103F-0CFC-0BD8-D185D8B8A1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97" y="539750"/>
            <a:ext cx="2407653" cy="40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6159C-3146-0A41-3C1D-E351195348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8558" y="539750"/>
            <a:ext cx="2306885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60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849C-9377-DEDC-A068-36D4D6C1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699"/>
            <a:ext cx="7886700" cy="323165"/>
          </a:xfrm>
        </p:spPr>
        <p:txBody>
          <a:bodyPr/>
          <a:lstStyle/>
          <a:p>
            <a:r>
              <a:rPr lang="en-IN" dirty="0"/>
              <a:t>Instagram story 3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6159A5-998A-79F0-76AC-E6C5929E3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79" y="1268016"/>
            <a:ext cx="2052648" cy="32635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7C700-D174-588F-A44F-CA22A1D5B6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7"/>
          <a:stretch/>
        </p:blipFill>
        <p:spPr>
          <a:xfrm>
            <a:off x="5090195" y="445770"/>
            <a:ext cx="2306885" cy="46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57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235E-E9F4-D7B4-178E-79FBC5B3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6" y="99715"/>
            <a:ext cx="8279807" cy="323165"/>
          </a:xfrm>
        </p:spPr>
        <p:txBody>
          <a:bodyPr/>
          <a:lstStyle/>
          <a:p>
            <a:r>
              <a:rPr lang="en-IN" dirty="0"/>
              <a:t>Social media ad campaigns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B0B825-14C7-632B-0C9B-13B000FA7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69219"/>
            <a:ext cx="7886700" cy="326350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37195-9AE9-3081-E90F-947D4CFD84A0}"/>
              </a:ext>
            </a:extLst>
          </p:cNvPr>
          <p:cNvSpPr txBox="1"/>
          <p:nvPr/>
        </p:nvSpPr>
        <p:spPr>
          <a:xfrm>
            <a:off x="2286000" y="375177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</a:rPr>
              <a:t>https://www.facebook.com/profile.php?id=100094735406975&amp;mibextid=ZbWKwL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48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000B-0031-01B7-82B8-CDA69651A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173718"/>
            <a:ext cx="2949178" cy="369332"/>
          </a:xfrm>
        </p:spPr>
        <p:txBody>
          <a:bodyPr/>
          <a:lstStyle/>
          <a:p>
            <a:r>
              <a:rPr lang="en-IN" dirty="0"/>
              <a:t>Facebook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48B8F6-92DB-53C5-6F56-30AFE66CD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026" y="876392"/>
            <a:ext cx="2131880" cy="338357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FE80CB-9E2B-E6C5-DBBD-4FD85F210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1292662"/>
          </a:xfrm>
        </p:spPr>
        <p:txBody>
          <a:bodyPr/>
          <a:lstStyle/>
          <a:p>
            <a:endParaRPr lang="en-IN" dirty="0"/>
          </a:p>
          <a:p>
            <a:r>
              <a:rPr lang="en-IN" u="none" dirty="0">
                <a:solidFill>
                  <a:schemeClr val="tx1"/>
                </a:solidFill>
              </a:rPr>
              <a:t>META AD CAMPAIGN</a:t>
            </a:r>
          </a:p>
          <a:p>
            <a:r>
              <a:rPr lang="en-IN" u="none" dirty="0">
                <a:solidFill>
                  <a:schemeClr val="tx1"/>
                </a:solidFill>
              </a:rPr>
              <a:t>FACEBOOK : BRAND AWARENESS</a:t>
            </a:r>
          </a:p>
          <a:p>
            <a:r>
              <a:rPr lang="en-IN" u="none" dirty="0">
                <a:solidFill>
                  <a:schemeClr val="tx1"/>
                </a:solidFill>
              </a:rPr>
              <a:t>LOCATION : INDIA</a:t>
            </a:r>
          </a:p>
          <a:p>
            <a:r>
              <a:rPr lang="en-IN" u="none" dirty="0">
                <a:solidFill>
                  <a:schemeClr val="tx1"/>
                </a:solidFill>
              </a:rPr>
              <a:t>TARGET AUDIENCE: AGE 18-50</a:t>
            </a:r>
          </a:p>
          <a:p>
            <a:r>
              <a:rPr lang="en-IN" u="none" dirty="0">
                <a:solidFill>
                  <a:schemeClr val="tx1"/>
                </a:solidFill>
              </a:rPr>
              <a:t>GENDER: ALL</a:t>
            </a:r>
          </a:p>
          <a:p>
            <a:r>
              <a:rPr lang="en-IN" u="none" dirty="0">
                <a:solidFill>
                  <a:schemeClr val="tx1"/>
                </a:solidFill>
              </a:rPr>
              <a:t>AUDIENCE TYPE: BROAD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31678-58E8-D247-026D-3E428B62D171}"/>
              </a:ext>
            </a:extLst>
          </p:cNvPr>
          <p:cNvSpPr txBox="1"/>
          <p:nvPr/>
        </p:nvSpPr>
        <p:spPr>
          <a:xfrm>
            <a:off x="629841" y="37274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rgbClr val="00B0F0"/>
                </a:solidFill>
                <a:effectLst/>
              </a:rPr>
              <a:t>https://fb.me/262rio0rw9efeA8</a:t>
            </a:r>
            <a:endParaRPr 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566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000B-0031-01B7-82B8-CDA69651A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173718"/>
            <a:ext cx="2949178" cy="369332"/>
          </a:xfrm>
        </p:spPr>
        <p:txBody>
          <a:bodyPr/>
          <a:lstStyle/>
          <a:p>
            <a:r>
              <a:rPr lang="en-IN" dirty="0"/>
              <a:t>Facebook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48B8F6-92DB-53C5-6F56-30AFE66CD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81750" y="776370"/>
            <a:ext cx="2040432" cy="358361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CFBD2-336D-9B24-42FD-2D15825F0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1292662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u="none" dirty="0">
                <a:solidFill>
                  <a:schemeClr val="tx1"/>
                </a:solidFill>
              </a:rPr>
              <a:t>FACEBOOK TRAFFIC CAMPAIGN</a:t>
            </a:r>
          </a:p>
          <a:p>
            <a:r>
              <a:rPr lang="en-IN" u="none" dirty="0">
                <a:solidFill>
                  <a:schemeClr val="tx1"/>
                </a:solidFill>
              </a:rPr>
              <a:t>LOCATION : INDIA</a:t>
            </a:r>
          </a:p>
          <a:p>
            <a:r>
              <a:rPr lang="en-IN" u="none" dirty="0">
                <a:solidFill>
                  <a:schemeClr val="tx1"/>
                </a:solidFill>
              </a:rPr>
              <a:t>TARGET AUDIENCE: AGE 18-50</a:t>
            </a:r>
          </a:p>
          <a:p>
            <a:r>
              <a:rPr lang="en-IN" u="none" dirty="0">
                <a:solidFill>
                  <a:schemeClr val="tx1"/>
                </a:solidFill>
              </a:rPr>
              <a:t>GENDER: ALL</a:t>
            </a:r>
          </a:p>
          <a:p>
            <a:r>
              <a:rPr lang="en-IN" u="none" dirty="0">
                <a:solidFill>
                  <a:schemeClr val="tx1"/>
                </a:solidFill>
              </a:rPr>
              <a:t>AUDIENCE TYPE: BROAD</a:t>
            </a:r>
          </a:p>
        </p:txBody>
      </p:sp>
    </p:spTree>
    <p:extLst>
      <p:ext uri="{BB962C8B-B14F-4D97-AF65-F5344CB8AC3E}">
        <p14:creationId xmlns:p14="http://schemas.microsoft.com/office/powerpoint/2010/main" val="415441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000B-0031-01B7-82B8-CDA69651A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173718"/>
            <a:ext cx="2949178" cy="369332"/>
          </a:xfrm>
        </p:spPr>
        <p:txBody>
          <a:bodyPr/>
          <a:lstStyle/>
          <a:p>
            <a:r>
              <a:rPr lang="en-IN" dirty="0"/>
              <a:t>Facebook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48B8F6-92DB-53C5-6F56-30AFE66CD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93181" y="987844"/>
            <a:ext cx="2017570" cy="316066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00D49-393E-EE65-2773-F9B331403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1261884"/>
          </a:xfrm>
        </p:spPr>
        <p:txBody>
          <a:bodyPr/>
          <a:lstStyle/>
          <a:p>
            <a:endParaRPr lang="en-IN" dirty="0"/>
          </a:p>
          <a:p>
            <a:r>
              <a:rPr lang="en-IN" sz="1400" u="none" dirty="0">
                <a:solidFill>
                  <a:schemeClr val="tx1"/>
                </a:solidFill>
              </a:rPr>
              <a:t>FACEBOOK LEADS GENERATION</a:t>
            </a:r>
          </a:p>
          <a:p>
            <a:r>
              <a:rPr lang="en-IN" sz="1400" u="none" dirty="0">
                <a:solidFill>
                  <a:schemeClr val="tx1"/>
                </a:solidFill>
              </a:rPr>
              <a:t>LOCATION : INDIA</a:t>
            </a:r>
          </a:p>
          <a:p>
            <a:r>
              <a:rPr lang="en-IN" sz="1400" u="none" dirty="0">
                <a:solidFill>
                  <a:schemeClr val="tx1"/>
                </a:solidFill>
              </a:rPr>
              <a:t>TARGET AUDIENCE: AGE 18-50</a:t>
            </a:r>
          </a:p>
          <a:p>
            <a:r>
              <a:rPr lang="en-IN" sz="1400" u="none" dirty="0">
                <a:solidFill>
                  <a:schemeClr val="tx1"/>
                </a:solidFill>
              </a:rPr>
              <a:t>GENDER: ALL</a:t>
            </a:r>
          </a:p>
          <a:p>
            <a:r>
              <a:rPr lang="en-IN" sz="1400" u="none" dirty="0">
                <a:solidFill>
                  <a:schemeClr val="tx1"/>
                </a:solidFill>
              </a:rPr>
              <a:t>AUDIENCE TYPE: BROAD</a:t>
            </a:r>
          </a:p>
        </p:txBody>
      </p:sp>
    </p:spTree>
    <p:extLst>
      <p:ext uri="{BB962C8B-B14F-4D97-AF65-F5344CB8AC3E}">
        <p14:creationId xmlns:p14="http://schemas.microsoft.com/office/powerpoint/2010/main" val="2720520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4C1D-571B-909C-B63D-1E54D233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6" y="99715"/>
            <a:ext cx="8279807" cy="323165"/>
          </a:xfrm>
        </p:spPr>
        <p:txBody>
          <a:bodyPr/>
          <a:lstStyle/>
          <a:p>
            <a:r>
              <a:rPr lang="en-IN" dirty="0"/>
              <a:t>Insta </a:t>
            </a:r>
          </a:p>
        </p:txBody>
      </p:sp>
      <p:pic>
        <p:nvPicPr>
          <p:cNvPr id="5" name="Google Shape;158;g25b2f77d4d7_0_13">
            <a:extLst>
              <a:ext uri="{FF2B5EF4-FFF2-40B4-BE49-F238E27FC236}">
                <a16:creationId xmlns:a16="http://schemas.microsoft.com/office/drawing/2014/main" id="{C566B4B1-560A-C4D6-4834-E63026641FD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44011" t="28672" r="37057" b="12967"/>
          <a:stretch/>
        </p:blipFill>
        <p:spPr>
          <a:xfrm>
            <a:off x="628651" y="1268016"/>
            <a:ext cx="1847453" cy="32019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7;g25b2f77d4d7_0_13">
            <a:extLst>
              <a:ext uri="{FF2B5EF4-FFF2-40B4-BE49-F238E27FC236}">
                <a16:creationId xmlns:a16="http://schemas.microsoft.com/office/drawing/2014/main" id="{24B93B7C-9D72-432F-EEFE-41C74D6E5E5C}"/>
              </a:ext>
            </a:extLst>
          </p:cNvPr>
          <p:cNvSpPr txBox="1">
            <a:spLocks/>
          </p:cNvSpPr>
          <p:nvPr/>
        </p:nvSpPr>
        <p:spPr>
          <a:xfrm>
            <a:off x="3626680" y="1491999"/>
            <a:ext cx="5142300" cy="310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b="1" dirty="0"/>
              <a:t>Cadbury traffic campaign-</a:t>
            </a:r>
          </a:p>
          <a:p>
            <a:pPr algn="ctr"/>
            <a:endParaRPr lang="en-GB" sz="1800" dirty="0"/>
          </a:p>
          <a:p>
            <a:r>
              <a:rPr lang="en-GB" sz="1800" u="sng" dirty="0">
                <a:solidFill>
                  <a:schemeClr val="hlink"/>
                </a:solidFill>
                <a:hlinkClick r:id="rId3"/>
              </a:rPr>
              <a:t>https://fb.me/20OZsww0fzHWPVt</a:t>
            </a:r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Location- </a:t>
            </a:r>
            <a:r>
              <a:rPr lang="en-GB" sz="1800" dirty="0" err="1"/>
              <a:t>india</a:t>
            </a:r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Target audience-18 to 65+age</a:t>
            </a:r>
          </a:p>
          <a:p>
            <a:r>
              <a:rPr lang="en-GB" sz="1800" dirty="0"/>
              <a:t> </a:t>
            </a:r>
          </a:p>
          <a:p>
            <a:endParaRPr lang="en-GB" sz="1800" dirty="0"/>
          </a:p>
          <a:p>
            <a:r>
              <a:rPr lang="en-GB" sz="1800" dirty="0"/>
              <a:t>Interests-</a:t>
            </a:r>
            <a:r>
              <a:rPr lang="en-GB" sz="1800" dirty="0" err="1"/>
              <a:t>desserts,chocolate,chocolate</a:t>
            </a:r>
            <a:r>
              <a:rPr lang="en-GB" sz="1800" dirty="0"/>
              <a:t> brownie or </a:t>
            </a:r>
            <a:r>
              <a:rPr lang="en-GB" sz="1800" dirty="0" err="1"/>
              <a:t>oreo,dairy</a:t>
            </a:r>
            <a:r>
              <a:rPr lang="en-GB" sz="1800" dirty="0"/>
              <a:t> milk,</a:t>
            </a:r>
          </a:p>
          <a:p>
            <a:endParaRPr lang="en-GB" sz="1800" dirty="0"/>
          </a:p>
          <a:p>
            <a:r>
              <a:rPr lang="en-GB" sz="1800" dirty="0"/>
              <a:t>Industry-food and dairy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8792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575" y="925287"/>
            <a:ext cx="7159625" cy="230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Brand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Identity: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Mission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: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continually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create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best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products,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services</a:t>
            </a:r>
            <a:r>
              <a:rPr sz="1200" spc="-20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and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experiences</a:t>
            </a:r>
            <a:r>
              <a:rPr sz="1200" spc="-20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for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our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customers,</a:t>
            </a:r>
            <a:r>
              <a:rPr sz="1200" spc="-20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and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to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40C28"/>
                </a:solidFill>
                <a:latin typeface="Arial"/>
                <a:cs typeface="Arial"/>
              </a:rPr>
              <a:t>be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the</a:t>
            </a:r>
            <a:r>
              <a:rPr sz="1200" spc="-30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leading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player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global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40C28"/>
                </a:solidFill>
                <a:latin typeface="Arial"/>
                <a:cs typeface="Arial"/>
              </a:rPr>
              <a:t>confectionery</a:t>
            </a:r>
            <a:r>
              <a:rPr sz="1200" spc="-15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40C28"/>
                </a:solidFill>
                <a:latin typeface="Arial"/>
                <a:cs typeface="Arial"/>
              </a:rPr>
              <a:t>market</a:t>
            </a:r>
            <a:r>
              <a:rPr sz="1200" spc="-10" dirty="0">
                <a:solidFill>
                  <a:srgbClr val="4D5155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795"/>
              </a:lnSpc>
            </a:pPr>
            <a:r>
              <a:rPr sz="1400" b="1" spc="-10" dirty="0">
                <a:latin typeface="Arial"/>
                <a:cs typeface="Arial"/>
              </a:rPr>
              <a:t>Values:</a:t>
            </a:r>
            <a:r>
              <a:rPr sz="1500" spc="-10" dirty="0">
                <a:solidFill>
                  <a:srgbClr val="040C28"/>
                </a:solidFill>
                <a:latin typeface="Arial"/>
                <a:cs typeface="Arial"/>
              </a:rPr>
              <a:t>Quality,</a:t>
            </a:r>
            <a:r>
              <a:rPr sz="1500" spc="-30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040C28"/>
                </a:solidFill>
                <a:latin typeface="Arial"/>
                <a:cs typeface="Arial"/>
              </a:rPr>
              <a:t>Integrity,</a:t>
            </a:r>
            <a:r>
              <a:rPr sz="1500" spc="-20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040C28"/>
                </a:solidFill>
                <a:latin typeface="Arial"/>
                <a:cs typeface="Arial"/>
              </a:rPr>
              <a:t>Respect,</a:t>
            </a:r>
            <a:r>
              <a:rPr sz="1500" spc="-20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040C28"/>
                </a:solidFill>
                <a:latin typeface="Arial"/>
                <a:cs typeface="Arial"/>
              </a:rPr>
              <a:t>Responsibility,</a:t>
            </a:r>
            <a:r>
              <a:rPr sz="1500" spc="-20" dirty="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040C28"/>
                </a:solidFill>
                <a:latin typeface="Arial"/>
                <a:cs typeface="Arial"/>
              </a:rPr>
              <a:t>and</a:t>
            </a:r>
            <a:r>
              <a:rPr sz="1500" spc="-20" dirty="0">
                <a:solidFill>
                  <a:srgbClr val="040C28"/>
                </a:solidFill>
                <a:latin typeface="Arial"/>
                <a:cs typeface="Arial"/>
              </a:rPr>
              <a:t> Joy</a:t>
            </a:r>
            <a:r>
              <a:rPr sz="1500" spc="-20" dirty="0">
                <a:solidFill>
                  <a:srgbClr val="202124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USP:</a:t>
            </a:r>
            <a:r>
              <a:rPr sz="1450" dirty="0">
                <a:solidFill>
                  <a:srgbClr val="202124"/>
                </a:solidFill>
                <a:latin typeface="Arial"/>
                <a:cs typeface="Arial"/>
              </a:rPr>
              <a:t>C</a:t>
            </a:r>
            <a:r>
              <a:rPr sz="1350" dirty="0">
                <a:solidFill>
                  <a:srgbClr val="202124"/>
                </a:solidFill>
                <a:latin typeface="Arial"/>
                <a:cs typeface="Arial"/>
              </a:rPr>
              <a:t>adbury</a:t>
            </a:r>
            <a:r>
              <a:rPr sz="1350" spc="-3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02124"/>
                </a:solidFill>
                <a:latin typeface="Arial"/>
                <a:cs typeface="Arial"/>
              </a:rPr>
              <a:t>is</a:t>
            </a:r>
            <a:r>
              <a:rPr sz="135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02124"/>
                </a:solidFill>
                <a:latin typeface="Arial"/>
                <a:cs typeface="Arial"/>
              </a:rPr>
              <a:t>one</a:t>
            </a:r>
            <a:r>
              <a:rPr sz="135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02124"/>
                </a:solidFill>
                <a:latin typeface="Arial"/>
                <a:cs typeface="Arial"/>
              </a:rPr>
              <a:t>of</a:t>
            </a:r>
            <a:r>
              <a:rPr sz="1350" spc="-2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02124"/>
                </a:solidFill>
                <a:latin typeface="Arial"/>
                <a:cs typeface="Arial"/>
              </a:rPr>
              <a:t>the</a:t>
            </a:r>
            <a:r>
              <a:rPr sz="135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02124"/>
                </a:solidFill>
                <a:latin typeface="Arial"/>
                <a:cs typeface="Arial"/>
              </a:rPr>
              <a:t>biggest</a:t>
            </a:r>
            <a:r>
              <a:rPr sz="135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02124"/>
                </a:solidFill>
                <a:latin typeface="Arial"/>
                <a:cs typeface="Arial"/>
              </a:rPr>
              <a:t>and</a:t>
            </a:r>
            <a:r>
              <a:rPr sz="135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02124"/>
                </a:solidFill>
                <a:latin typeface="Arial"/>
                <a:cs typeface="Arial"/>
              </a:rPr>
              <a:t>most</a:t>
            </a:r>
            <a:r>
              <a:rPr sz="1350" spc="-2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02124"/>
                </a:solidFill>
                <a:latin typeface="Arial"/>
                <a:cs typeface="Arial"/>
              </a:rPr>
              <a:t>trusted</a:t>
            </a:r>
            <a:r>
              <a:rPr sz="135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02124"/>
                </a:solidFill>
                <a:latin typeface="Arial"/>
                <a:cs typeface="Arial"/>
              </a:rPr>
              <a:t>chocolate</a:t>
            </a:r>
            <a:r>
              <a:rPr sz="135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02124"/>
                </a:solidFill>
                <a:latin typeface="Arial"/>
                <a:cs typeface="Arial"/>
              </a:rPr>
              <a:t>brand</a:t>
            </a:r>
            <a:r>
              <a:rPr sz="135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02124"/>
                </a:solidFill>
                <a:latin typeface="Arial"/>
                <a:cs typeface="Arial"/>
              </a:rPr>
              <a:t>worldwide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b="1" dirty="0">
                <a:solidFill>
                  <a:srgbClr val="202124"/>
                </a:solidFill>
                <a:latin typeface="Arial"/>
                <a:cs typeface="Arial"/>
              </a:rPr>
              <a:t>Brand</a:t>
            </a:r>
            <a:r>
              <a:rPr sz="1550" b="1" spc="-4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202124"/>
                </a:solidFill>
                <a:latin typeface="Arial"/>
                <a:cs typeface="Arial"/>
              </a:rPr>
              <a:t>color-</a:t>
            </a:r>
            <a:r>
              <a:rPr sz="1550" b="1" spc="-2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02124"/>
                </a:solidFill>
                <a:latin typeface="Arial"/>
                <a:cs typeface="Arial"/>
              </a:rPr>
              <a:t>puple</a:t>
            </a:r>
            <a:r>
              <a:rPr sz="1550" spc="-2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02124"/>
                </a:solidFill>
                <a:latin typeface="Arial"/>
                <a:cs typeface="Arial"/>
              </a:rPr>
              <a:t>(</a:t>
            </a:r>
            <a:r>
              <a:rPr sz="1300" b="1" dirty="0">
                <a:solidFill>
                  <a:srgbClr val="4D5155"/>
                </a:solidFill>
                <a:latin typeface="Arial"/>
                <a:cs typeface="Arial"/>
              </a:rPr>
              <a:t>shade</a:t>
            </a:r>
            <a:r>
              <a:rPr sz="1300" b="1" spc="-25" dirty="0">
                <a:solidFill>
                  <a:srgbClr val="4D5155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4D5155"/>
                </a:solidFill>
                <a:latin typeface="Arial"/>
                <a:cs typeface="Arial"/>
              </a:rPr>
              <a:t>Pantone</a:t>
            </a:r>
            <a:r>
              <a:rPr sz="1300" b="1" spc="-20" dirty="0">
                <a:solidFill>
                  <a:srgbClr val="4D5155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4D5155"/>
                </a:solidFill>
                <a:latin typeface="Arial"/>
                <a:cs typeface="Arial"/>
              </a:rPr>
              <a:t>2685C),</a:t>
            </a:r>
            <a:r>
              <a:rPr sz="1300" b="1" spc="-25" dirty="0">
                <a:solidFill>
                  <a:srgbClr val="4D5155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4D5155"/>
                </a:solidFill>
                <a:latin typeface="Arial"/>
                <a:cs typeface="Arial"/>
              </a:rPr>
              <a:t>(tribute</a:t>
            </a:r>
            <a:r>
              <a:rPr sz="1300" b="1" spc="-25" dirty="0">
                <a:solidFill>
                  <a:srgbClr val="4D5155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4D5155"/>
                </a:solidFill>
                <a:latin typeface="Arial"/>
                <a:cs typeface="Arial"/>
              </a:rPr>
              <a:t>to</a:t>
            </a:r>
            <a:r>
              <a:rPr sz="1300" b="1" spc="-25" dirty="0">
                <a:solidFill>
                  <a:srgbClr val="4D5155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4D5155"/>
                </a:solidFill>
                <a:latin typeface="Arial"/>
                <a:cs typeface="Arial"/>
              </a:rPr>
              <a:t>queen</a:t>
            </a:r>
            <a:r>
              <a:rPr sz="1300" b="1" spc="-20" dirty="0">
                <a:solidFill>
                  <a:srgbClr val="4D5155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4D5155"/>
                </a:solidFill>
                <a:latin typeface="Arial"/>
                <a:cs typeface="Arial"/>
              </a:rPr>
              <a:t>victoria)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202124"/>
                </a:solidFill>
                <a:latin typeface="Arial"/>
                <a:cs typeface="Arial"/>
              </a:rPr>
              <a:t>Brand</a:t>
            </a:r>
            <a:r>
              <a:rPr sz="1850" b="1" spc="-2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202124"/>
                </a:solidFill>
                <a:latin typeface="Arial"/>
                <a:cs typeface="Arial"/>
              </a:rPr>
              <a:t>logo-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3050" y="2860325"/>
            <a:ext cx="2762249" cy="6622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99300" y="2860325"/>
            <a:ext cx="6049645" cy="1565910"/>
            <a:chOff x="2099300" y="2860325"/>
            <a:chExt cx="6049645" cy="15659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300" y="2860325"/>
              <a:ext cx="2543950" cy="813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3250" y="3673924"/>
              <a:ext cx="3505199" cy="7520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39974" y="3841680"/>
            <a:ext cx="31654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Note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the</a:t>
            </a:r>
            <a:r>
              <a:rPr sz="150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design</a:t>
            </a:r>
            <a:r>
              <a:rPr sz="150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of</a:t>
            </a:r>
            <a:r>
              <a:rPr sz="150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the</a:t>
            </a:r>
            <a:r>
              <a:rPr sz="150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logo</a:t>
            </a:r>
            <a:r>
              <a:rPr sz="1500" spc="-1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202124"/>
                </a:solidFill>
                <a:latin typeface="Arial"/>
                <a:cs typeface="Arial"/>
              </a:rPr>
              <a:t>has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changed</a:t>
            </a:r>
            <a:r>
              <a:rPr sz="1500" spc="38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to</a:t>
            </a:r>
            <a:r>
              <a:rPr sz="150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match</a:t>
            </a:r>
            <a:r>
              <a:rPr sz="150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the</a:t>
            </a:r>
            <a:r>
              <a:rPr sz="1500" spc="-2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style</a:t>
            </a:r>
            <a:r>
              <a:rPr sz="1500" spc="-1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202124"/>
                </a:solidFill>
                <a:latin typeface="Arial"/>
                <a:cs typeface="Arial"/>
              </a:rPr>
              <a:t>and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audience</a:t>
            </a:r>
            <a:r>
              <a:rPr sz="1500" spc="-30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of</a:t>
            </a:r>
            <a:r>
              <a:rPr sz="1500" spc="-2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the</a:t>
            </a:r>
            <a:r>
              <a:rPr sz="1500" spc="-2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age.each</a:t>
            </a:r>
            <a:r>
              <a:rPr sz="1500" spc="-2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202124"/>
                </a:solidFill>
                <a:latin typeface="Arial"/>
                <a:cs typeface="Arial"/>
              </a:rPr>
              <a:t>logo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represents</a:t>
            </a:r>
            <a:r>
              <a:rPr sz="1500" spc="-4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different</a:t>
            </a:r>
            <a:r>
              <a:rPr sz="1500" spc="-3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02124"/>
                </a:solidFill>
                <a:latin typeface="Arial"/>
                <a:cs typeface="Arial"/>
              </a:rPr>
              <a:t>decade</a:t>
            </a:r>
            <a:r>
              <a:rPr sz="1500" spc="-35" dirty="0">
                <a:solidFill>
                  <a:srgbClr val="202124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202124"/>
                </a:solidFill>
                <a:latin typeface="Arial"/>
                <a:cs typeface="Arial"/>
              </a:rPr>
              <a:t>audience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201" rIns="0" bIns="0" rtlCol="0">
            <a:spAutoFit/>
          </a:bodyPr>
          <a:lstStyle/>
          <a:p>
            <a:pPr marL="1653539">
              <a:lnSpc>
                <a:spcPct val="100000"/>
              </a:lnSpc>
              <a:spcBef>
                <a:spcPts val="100"/>
              </a:spcBef>
            </a:pPr>
            <a:r>
              <a:rPr sz="2600" spc="-10" dirty="0">
                <a:solidFill>
                  <a:srgbClr val="000000"/>
                </a:solidFill>
              </a:rPr>
              <a:t>PART</a:t>
            </a:r>
            <a:r>
              <a:rPr sz="2600" spc="-70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1-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BRAND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spc="-20" dirty="0">
                <a:solidFill>
                  <a:srgbClr val="000000"/>
                </a:solidFill>
              </a:rPr>
              <a:t>STUDY</a:t>
            </a:r>
            <a:endParaRPr sz="2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D171-CD78-3D27-53A2-AF5CD4A3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 ad campaign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7CC9BC-1108-8734-6EA5-75EECC348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923330"/>
          </a:xfrm>
        </p:spPr>
        <p:txBody>
          <a:bodyPr/>
          <a:lstStyle/>
          <a:p>
            <a:endParaRPr lang="en-IN" dirty="0"/>
          </a:p>
          <a:p>
            <a:r>
              <a:rPr lang="en-IN" u="none" dirty="0">
                <a:solidFill>
                  <a:schemeClr val="tx1"/>
                </a:solidFill>
              </a:rPr>
              <a:t>EMAIL AD CAMPAIGN DONE IN MAILCHIMP</a:t>
            </a:r>
          </a:p>
          <a:p>
            <a:r>
              <a:rPr lang="en-IN" u="none" dirty="0">
                <a:solidFill>
                  <a:schemeClr val="tx1"/>
                </a:solidFill>
              </a:rPr>
              <a:t> </a:t>
            </a:r>
          </a:p>
          <a:p>
            <a:r>
              <a:rPr lang="en-IN" u="none" dirty="0">
                <a:solidFill>
                  <a:schemeClr val="tx1"/>
                </a:solidFill>
              </a:rPr>
              <a:t>BRAND AWARENESS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B67D025-AE0E-CD0E-2015-E9E4E7AB2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673601" y="1"/>
            <a:ext cx="3537527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0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841" rIns="0" bIns="0" rtlCol="0">
            <a:spAutoFit/>
          </a:bodyPr>
          <a:lstStyle/>
          <a:p>
            <a:pPr marL="420370">
              <a:lnSpc>
                <a:spcPct val="100000"/>
              </a:lnSpc>
              <a:spcBef>
                <a:spcPts val="100"/>
              </a:spcBef>
            </a:pPr>
            <a:r>
              <a:rPr dirty="0"/>
              <a:t>Email</a:t>
            </a:r>
            <a:r>
              <a:rPr spc="-110" dirty="0"/>
              <a:t> </a:t>
            </a:r>
            <a:r>
              <a:rPr dirty="0"/>
              <a:t>Ad</a:t>
            </a:r>
            <a:r>
              <a:rPr spc="-15" dirty="0"/>
              <a:t> </a:t>
            </a:r>
            <a:r>
              <a:rPr dirty="0"/>
              <a:t>Campaign</a:t>
            </a:r>
            <a:r>
              <a:rPr spc="-20" dirty="0"/>
              <a:t> </a:t>
            </a:r>
            <a:r>
              <a:rPr dirty="0"/>
              <a:t>2</a:t>
            </a:r>
            <a:r>
              <a:rPr spc="-1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dirty="0"/>
              <a:t>Lead</a:t>
            </a:r>
            <a:r>
              <a:rPr spc="-15" dirty="0"/>
              <a:t> </a:t>
            </a:r>
            <a:r>
              <a:rPr spc="-10" dirty="0"/>
              <a:t>Generation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7900" y="641300"/>
            <a:ext cx="5968026" cy="43582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31F8-F270-B695-94F2-24141AEF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" y="128587"/>
            <a:ext cx="7886700" cy="1577341"/>
          </a:xfrm>
        </p:spPr>
        <p:txBody>
          <a:bodyPr>
            <a:normAutofit/>
          </a:bodyPr>
          <a:lstStyle/>
          <a:p>
            <a:pPr rtl="0">
              <a:lnSpc>
                <a:spcPct val="115000"/>
              </a:lnSpc>
            </a:pPr>
            <a:r>
              <a:rPr lang="en-US" dirty="0"/>
              <a:t>Content Creation and Curation (Post creations, Designs/Video </a:t>
            </a:r>
            <a:br>
              <a:rPr lang="en-US" dirty="0"/>
            </a:br>
            <a:r>
              <a:rPr lang="en-US" dirty="0"/>
              <a:t>Editing, Ad Campaigns over Social Media and Email Ideation and Creation)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5F934-C0E7-1F16-5252-B95DEB499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5928"/>
            <a:ext cx="8001000" cy="2694622"/>
          </a:xfrm>
        </p:spPr>
        <p:txBody>
          <a:bodyPr>
            <a:normAutofit fontScale="92500" lnSpcReduction="10000"/>
          </a:bodyPr>
          <a:lstStyle/>
          <a:p>
            <a:r>
              <a:rPr lang="en-US" u="none" dirty="0">
                <a:solidFill>
                  <a:schemeClr val="tx1"/>
                </a:solidFill>
              </a:rPr>
              <a:t>Reflect on the content creation and curation process, discussing the challenges faced and lessons learned.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none" dirty="0">
                <a:solidFill>
                  <a:schemeClr val="tx1"/>
                </a:solidFill>
                <a:ea typeface="Times New Roman" panose="02020603050405020304" pitchFamily="18" charset="0"/>
              </a:rPr>
              <a:t> Our team, consisting of Vatsalya, Priya, </a:t>
            </a:r>
            <a:r>
              <a:rPr lang="en-IN" sz="1800" u="none" dirty="0" err="1">
                <a:solidFill>
                  <a:schemeClr val="tx1"/>
                </a:solidFill>
                <a:ea typeface="Times New Roman" panose="02020603050405020304" pitchFamily="18" charset="0"/>
              </a:rPr>
              <a:t>Soujanya</a:t>
            </a:r>
            <a:r>
              <a:rPr lang="en-IN" sz="1800" u="none" dirty="0">
                <a:solidFill>
                  <a:schemeClr val="tx1"/>
                </a:solidFill>
                <a:ea typeface="Times New Roman" panose="02020603050405020304" pitchFamily="18" charset="0"/>
              </a:rPr>
              <a:t> , </a:t>
            </a:r>
            <a:r>
              <a:rPr lang="en-IN" sz="1800" u="none" dirty="0" err="1">
                <a:solidFill>
                  <a:schemeClr val="tx1"/>
                </a:solidFill>
                <a:ea typeface="Times New Roman" panose="02020603050405020304" pitchFamily="18" charset="0"/>
              </a:rPr>
              <a:t>Kharishma</a:t>
            </a:r>
            <a:r>
              <a:rPr lang="en-IN" sz="1800" u="none" dirty="0">
                <a:solidFill>
                  <a:schemeClr val="tx1"/>
                </a:solidFill>
                <a:ea typeface="Times New Roman" panose="02020603050405020304" pitchFamily="18" charset="0"/>
              </a:rPr>
              <a:t> and </a:t>
            </a:r>
            <a:r>
              <a:rPr lang="en-IN" sz="1800" u="none" dirty="0" err="1">
                <a:solidFill>
                  <a:schemeClr val="tx1"/>
                </a:solidFill>
                <a:ea typeface="Times New Roman" panose="02020603050405020304" pitchFamily="18" charset="0"/>
              </a:rPr>
              <a:t>Anvitha</a:t>
            </a:r>
            <a:r>
              <a:rPr lang="en-IN" sz="1800" u="none" dirty="0">
                <a:solidFill>
                  <a:schemeClr val="tx1"/>
                </a:solidFill>
                <a:ea typeface="Times New Roman" panose="02020603050405020304" pitchFamily="18" charset="0"/>
              </a:rPr>
              <a:t> have learned a lot from the content creation and curation process.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none" dirty="0">
                <a:solidFill>
                  <a:schemeClr val="tx1"/>
                </a:solidFill>
                <a:ea typeface="Times New Roman" panose="02020603050405020304" pitchFamily="18" charset="0"/>
              </a:rPr>
              <a:t> Some of the challenges we faced were finding reliable sources, organizing the information, and presenting it in an engaging way.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none" dirty="0">
                <a:solidFill>
                  <a:schemeClr val="tx1"/>
                </a:solidFill>
                <a:ea typeface="Times New Roman" panose="02020603050405020304" pitchFamily="18" charset="0"/>
              </a:rPr>
              <a:t> We overcame these challenges by conducting effective research, evaluating the credibility of sources, and using various tools viz. </a:t>
            </a:r>
            <a:r>
              <a:rPr lang="en-IN" sz="1800" u="none" dirty="0" err="1">
                <a:solidFill>
                  <a:schemeClr val="tx1"/>
                </a:solidFill>
                <a:ea typeface="Times New Roman" panose="02020603050405020304" pitchFamily="18" charset="0"/>
              </a:rPr>
              <a:t>canva</a:t>
            </a:r>
            <a:r>
              <a:rPr lang="en-IN" sz="1800" u="none" dirty="0">
                <a:solidFill>
                  <a:schemeClr val="tx1"/>
                </a:solidFill>
                <a:ea typeface="Times New Roman" panose="02020603050405020304" pitchFamily="18" charset="0"/>
              </a:rPr>
              <a:t> &amp; </a:t>
            </a:r>
            <a:r>
              <a:rPr lang="en-IN" sz="1800" u="none" dirty="0" err="1">
                <a:solidFill>
                  <a:schemeClr val="tx1"/>
                </a:solidFill>
                <a:ea typeface="Times New Roman" panose="02020603050405020304" pitchFamily="18" charset="0"/>
              </a:rPr>
              <a:t>vn</a:t>
            </a:r>
            <a:r>
              <a:rPr lang="en-IN" sz="1800" u="none" dirty="0">
                <a:solidFill>
                  <a:schemeClr val="tx1"/>
                </a:solidFill>
                <a:ea typeface="Times New Roman" panose="02020603050405020304" pitchFamily="18" charset="0"/>
              </a:rPr>
              <a:t> editor and techniques to create and edit content.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none" dirty="0">
                <a:solidFill>
                  <a:schemeClr val="tx1"/>
                </a:solidFill>
                <a:ea typeface="Times New Roman" panose="02020603050405020304" pitchFamily="18" charset="0"/>
              </a:rPr>
              <a:t> This process helped us improve our skills and knowledge in digital marketing as a project team</a:t>
            </a:r>
            <a:endParaRPr lang="en-IN" sz="1800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536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2749" y="3610271"/>
            <a:ext cx="45720" cy="17145"/>
          </a:xfrm>
          <a:custGeom>
            <a:avLst/>
            <a:gdLst/>
            <a:ahLst/>
            <a:cxnLst/>
            <a:rect l="l" t="t" r="r" b="b"/>
            <a:pathLst>
              <a:path w="45720" h="17145">
                <a:moveTo>
                  <a:pt x="45299" y="17145"/>
                </a:moveTo>
                <a:lnTo>
                  <a:pt x="0" y="17145"/>
                </a:lnTo>
                <a:lnTo>
                  <a:pt x="0" y="0"/>
                </a:lnTo>
                <a:lnTo>
                  <a:pt x="45299" y="0"/>
                </a:lnTo>
                <a:lnTo>
                  <a:pt x="45299" y="17145"/>
                </a:lnTo>
                <a:close/>
              </a:path>
            </a:pathLst>
          </a:custGeom>
          <a:solidFill>
            <a:srgbClr val="202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8955" y="727690"/>
            <a:ext cx="7298055" cy="3710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71475" algn="l"/>
              </a:tabLst>
            </a:pPr>
            <a:r>
              <a:rPr sz="1400" b="1" dirty="0">
                <a:latin typeface="Arial"/>
                <a:cs typeface="Arial"/>
              </a:rPr>
              <a:t>Analyze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Brand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Messaging:</a:t>
            </a:r>
            <a:r>
              <a:rPr sz="1400" b="1" spc="285" dirty="0">
                <a:latin typeface="Arial"/>
                <a:cs typeface="Arial"/>
              </a:rPr>
              <a:t> </a:t>
            </a:r>
            <a:r>
              <a:rPr sz="1500" b="1" i="1" u="heavy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there's</a:t>
            </a:r>
            <a:r>
              <a:rPr sz="1500" b="1" i="1" u="heavy" spc="-25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 </a:t>
            </a:r>
            <a:r>
              <a:rPr sz="1500" b="1" i="1" u="heavy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a</a:t>
            </a:r>
            <a:r>
              <a:rPr sz="1500" b="1" i="1" u="heavy" spc="-25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 </a:t>
            </a:r>
            <a:r>
              <a:rPr sz="1500" b="1" i="1" u="heavy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generous</a:t>
            </a:r>
            <a:r>
              <a:rPr sz="1500" b="1" i="1" u="heavy" spc="-25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 </a:t>
            </a:r>
            <a:r>
              <a:rPr sz="1500" b="1" i="1" u="heavy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instinct</a:t>
            </a:r>
            <a:r>
              <a:rPr sz="1500" b="1" i="1" u="heavy" spc="-25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 </a:t>
            </a:r>
            <a:r>
              <a:rPr sz="1500" b="1" i="1" u="heavy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within</a:t>
            </a:r>
            <a:r>
              <a:rPr sz="1500" b="1" i="1" u="heavy" spc="-20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 </a:t>
            </a:r>
            <a:r>
              <a:rPr sz="1500" b="1" i="1" u="heavy" spc="-10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everyone</a:t>
            </a:r>
            <a:r>
              <a:rPr sz="1200" b="1" i="1" spc="-10" dirty="0">
                <a:solidFill>
                  <a:srgbClr val="4D5155"/>
                </a:solidFill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371475" marR="5080" indent="-359410">
              <a:lnSpc>
                <a:spcPct val="100200"/>
              </a:lnSpc>
              <a:spcBef>
                <a:spcPts val="85"/>
              </a:spcBef>
              <a:buClr>
                <a:srgbClr val="4D5155"/>
              </a:buClr>
              <a:buSzPct val="106250"/>
              <a:buFont typeface="Arial"/>
              <a:buChar char="●"/>
              <a:tabLst>
                <a:tab pos="371475" algn="l"/>
              </a:tabLst>
            </a:pP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Cadbury's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brand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message,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"There's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generous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instinct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within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everyone,"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emphasizes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idea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that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inherent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in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all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individuals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is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natural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tendency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towards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generosity.</a:t>
            </a:r>
            <a:r>
              <a:rPr sz="1600" spc="-5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message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seeks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to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tap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into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universal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human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trait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of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compassion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and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kindness,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suggesting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that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people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have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capacity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to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be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generous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and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giving.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By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aligning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its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brand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with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this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positive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and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relatable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concept,</a:t>
            </a:r>
            <a:r>
              <a:rPr sz="1600" spc="-3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Cadbury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aims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to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create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an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emotional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connection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with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its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audience,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encouraging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them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to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associate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their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product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with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acts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generosity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and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goodwill.</a:t>
            </a:r>
            <a:r>
              <a:rPr sz="1600" spc="-5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This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message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likely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resonates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with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consumers,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fostering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sense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of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warmth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and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positivity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towards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Cadbury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 brand.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550">
              <a:latin typeface="Arial"/>
              <a:cs typeface="Arial"/>
            </a:endParaRPr>
          </a:p>
          <a:p>
            <a:pPr marL="371475" indent="-335915">
              <a:lnSpc>
                <a:spcPts val="1800"/>
              </a:lnSpc>
              <a:spcBef>
                <a:spcPts val="5"/>
              </a:spcBef>
              <a:buChar char="●"/>
              <a:tabLst>
                <a:tab pos="371475" algn="l"/>
              </a:tabLst>
            </a:pPr>
            <a:r>
              <a:rPr sz="1400" b="1" dirty="0">
                <a:latin typeface="Arial"/>
                <a:cs typeface="Arial"/>
              </a:rPr>
              <a:t>Examine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brand's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tagline:</a:t>
            </a:r>
            <a:r>
              <a:rPr sz="1500" b="1" i="1" dirty="0">
                <a:solidFill>
                  <a:srgbClr val="202124"/>
                </a:solidFill>
                <a:latin typeface="Arial"/>
                <a:cs typeface="Arial"/>
              </a:rPr>
              <a:t>'</a:t>
            </a:r>
            <a:r>
              <a:rPr sz="1500" b="1" i="1" u="heavy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Taste</a:t>
            </a:r>
            <a:r>
              <a:rPr sz="1500" b="1" i="1" u="heavy" spc="-25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 </a:t>
            </a:r>
            <a:r>
              <a:rPr sz="1500" b="1" i="1" u="heavy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like</a:t>
            </a:r>
            <a:r>
              <a:rPr sz="1500" b="1" i="1" u="heavy" spc="-25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 </a:t>
            </a:r>
            <a:r>
              <a:rPr sz="1500" b="1" i="1" u="heavy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this</a:t>
            </a:r>
            <a:r>
              <a:rPr sz="1500" b="1" i="1" u="heavy" spc="-25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 </a:t>
            </a:r>
            <a:r>
              <a:rPr sz="1500" b="1" i="1" u="heavy" spc="-10" dirty="0">
                <a:solidFill>
                  <a:srgbClr val="040C28"/>
                </a:solidFill>
                <a:uFill>
                  <a:solidFill>
                    <a:srgbClr val="040C28"/>
                  </a:solidFill>
                </a:uFill>
                <a:latin typeface="Georgia"/>
                <a:cs typeface="Georgia"/>
              </a:rPr>
              <a:t>feels</a:t>
            </a:r>
            <a:endParaRPr sz="1500">
              <a:latin typeface="Georgia"/>
              <a:cs typeface="Georgia"/>
            </a:endParaRPr>
          </a:p>
          <a:p>
            <a:pPr marL="371475" marR="563245" indent="-336550">
              <a:lnSpc>
                <a:spcPct val="99600"/>
              </a:lnSpc>
              <a:spcBef>
                <a:spcPts val="5"/>
              </a:spcBef>
              <a:buClr>
                <a:srgbClr val="000000"/>
              </a:buClr>
              <a:buSzPct val="87500"/>
              <a:buFont typeface="Arial"/>
              <a:buChar char="●"/>
              <a:tabLst>
                <a:tab pos="371475" algn="l"/>
              </a:tabLst>
            </a:pP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Cadbury's</a:t>
            </a:r>
            <a:r>
              <a:rPr sz="1600" spc="-3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tagline,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"Taste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like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this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feels,"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suggests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that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taste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their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products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so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delightful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and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satisfying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that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it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creates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a</a:t>
            </a:r>
            <a:r>
              <a:rPr sz="16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unique</a:t>
            </a:r>
            <a:r>
              <a:rPr sz="16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and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pleasurable</a:t>
            </a:r>
            <a:r>
              <a:rPr sz="1600" spc="-4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experience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for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1600" spc="-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22222"/>
                </a:solidFill>
                <a:latin typeface="Arial"/>
                <a:cs typeface="Arial"/>
              </a:rPr>
              <a:t>consumer.</a:t>
            </a:r>
            <a:r>
              <a:rPr sz="2000" b="1" spc="-10" dirty="0">
                <a:solidFill>
                  <a:srgbClr val="202124"/>
                </a:solidFill>
                <a:latin typeface="Arial"/>
                <a:cs typeface="Arial"/>
              </a:rPr>
              <a:t>'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4639" y="99715"/>
            <a:ext cx="4569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0" dirty="0">
                <a:solidFill>
                  <a:srgbClr val="000000"/>
                </a:solidFill>
                <a:latin typeface="Arial"/>
                <a:cs typeface="Arial"/>
              </a:rPr>
              <a:t>PART</a:t>
            </a:r>
            <a:r>
              <a:rPr sz="2800" b="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000000"/>
                </a:solidFill>
                <a:latin typeface="Arial"/>
                <a:cs typeface="Arial"/>
              </a:rPr>
              <a:t>1-</a:t>
            </a:r>
            <a:r>
              <a:rPr sz="2800" b="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000000"/>
                </a:solidFill>
                <a:latin typeface="Arial"/>
                <a:cs typeface="Arial"/>
              </a:rPr>
              <a:t>Competitor</a:t>
            </a:r>
            <a:r>
              <a:rPr sz="28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Arial"/>
                <a:cs typeface="Arial"/>
              </a:rPr>
              <a:t>analysis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449" y="869169"/>
            <a:ext cx="7258050" cy="30734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dirty="0">
                <a:latin typeface="Calibri"/>
                <a:cs typeface="Calibri"/>
              </a:rPr>
              <a:t>Competitor:1</a:t>
            </a:r>
            <a:r>
              <a:rPr sz="2000" spc="260" dirty="0">
                <a:latin typeface="Calibri"/>
                <a:cs typeface="Calibri"/>
              </a:rPr>
              <a:t> </a:t>
            </a:r>
            <a:r>
              <a:rPr sz="20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alibri"/>
                <a:cs typeface="Calibri"/>
                <a:hlinkClick r:id="rId2"/>
              </a:rPr>
              <a:t>https://www.kinder.com/us/en/bueno-</a:t>
            </a:r>
            <a:r>
              <a:rPr sz="20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alibri"/>
                <a:cs typeface="Calibri"/>
                <a:hlinkClick r:id="rId2"/>
              </a:rPr>
              <a:t>us-landing-page|</a:t>
            </a:r>
            <a:r>
              <a:rPr sz="2000" spc="-10" dirty="0">
                <a:solidFill>
                  <a:srgbClr val="0097A7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DECADENCE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MANY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SIZES|CRISPY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WAFER|SMOOTH </a:t>
            </a:r>
            <a:r>
              <a:rPr sz="2000" spc="-20" dirty="0">
                <a:latin typeface="Calibri"/>
                <a:cs typeface="Calibri"/>
              </a:rPr>
              <a:t>CHOCOLATE|CREAMY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HAZELNUT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FILLING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510"/>
              </a:lnSpc>
              <a:spcBef>
                <a:spcPts val="780"/>
              </a:spcBef>
            </a:pPr>
            <a:r>
              <a:rPr sz="2200" dirty="0">
                <a:latin typeface="Calibri"/>
                <a:cs typeface="Calibri"/>
              </a:rPr>
              <a:t>Competitor2: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https:\\</a:t>
            </a:r>
            <a:r>
              <a:rPr sz="22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alibri"/>
                <a:cs typeface="Calibri"/>
              </a:rPr>
              <a:t>www.nestle.com\\</a:t>
            </a:r>
            <a:endParaRPr sz="2200">
              <a:latin typeface="Calibri"/>
              <a:cs typeface="Calibri"/>
            </a:endParaRPr>
          </a:p>
          <a:p>
            <a:pPr marL="12700" marR="87630">
              <a:lnSpc>
                <a:spcPts val="2380"/>
              </a:lnSpc>
              <a:spcBef>
                <a:spcPts val="165"/>
              </a:spcBef>
            </a:pPr>
            <a:r>
              <a:rPr sz="2200" dirty="0">
                <a:latin typeface="Calibri"/>
                <a:cs typeface="Calibri"/>
              </a:rPr>
              <a:t>|NUTRITION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BASED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PRODUCTS|AFFORDBLE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SALES|EXPLORING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BRANDS|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10"/>
              </a:lnSpc>
              <a:spcBef>
                <a:spcPts val="1639"/>
              </a:spcBef>
            </a:pPr>
            <a:r>
              <a:rPr sz="2200" dirty="0">
                <a:latin typeface="Calibri"/>
                <a:cs typeface="Calibri"/>
              </a:rPr>
              <a:t>Competitor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3:</a:t>
            </a:r>
            <a:r>
              <a:rPr sz="22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alibri"/>
                <a:cs typeface="Calibri"/>
                <a:hlinkClick r:id="rId3"/>
              </a:rPr>
              <a:t>https://www.ferrerorocher.com/it/it/</a:t>
            </a:r>
            <a:endParaRPr sz="2200">
              <a:latin typeface="Calibri"/>
              <a:cs typeface="Calibri"/>
            </a:endParaRPr>
          </a:p>
          <a:p>
            <a:pPr marL="12700" marR="20320">
              <a:lnSpc>
                <a:spcPts val="2380"/>
              </a:lnSpc>
              <a:spcBef>
                <a:spcPts val="165"/>
              </a:spcBef>
            </a:pPr>
            <a:r>
              <a:rPr sz="2200" dirty="0">
                <a:latin typeface="Calibri"/>
                <a:cs typeface="Calibri"/>
              </a:rPr>
              <a:t>|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DECORATIVE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OUTCOME|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ALL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ROUND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SALES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AFFORDBLE </a:t>
            </a:r>
            <a:r>
              <a:rPr sz="2200" dirty="0">
                <a:latin typeface="Calibri"/>
                <a:cs typeface="Calibri"/>
              </a:rPr>
              <a:t>PRICES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|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NUTRITIVE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VALUES|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449" y="4630806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|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884" rIns="0" bIns="0" rtlCol="0">
            <a:spAutoFit/>
          </a:bodyPr>
          <a:lstStyle/>
          <a:p>
            <a:pPr marL="2106295">
              <a:lnSpc>
                <a:spcPct val="100000"/>
              </a:lnSpc>
              <a:spcBef>
                <a:spcPts val="100"/>
              </a:spcBef>
            </a:pPr>
            <a:r>
              <a:rPr sz="1900" dirty="0"/>
              <a:t>Part</a:t>
            </a:r>
            <a:r>
              <a:rPr sz="1900" spc="-5" dirty="0"/>
              <a:t> </a:t>
            </a:r>
            <a:r>
              <a:rPr sz="1900" dirty="0"/>
              <a:t>1:</a:t>
            </a:r>
            <a:r>
              <a:rPr sz="1900" spc="5" dirty="0"/>
              <a:t> </a:t>
            </a:r>
            <a:r>
              <a:rPr sz="1900" spc="-10" dirty="0"/>
              <a:t>Buyer’s/Audience’s</a:t>
            </a:r>
            <a:r>
              <a:rPr sz="1900" spc="5" dirty="0"/>
              <a:t> </a:t>
            </a:r>
            <a:r>
              <a:rPr sz="1900" spc="-10" dirty="0"/>
              <a:t>Persona</a:t>
            </a:r>
            <a:endParaRPr sz="1900"/>
          </a:p>
        </p:txBody>
      </p:sp>
      <p:sp>
        <p:nvSpPr>
          <p:cNvPr id="3" name="object 3"/>
          <p:cNvSpPr txBox="1"/>
          <p:nvPr/>
        </p:nvSpPr>
        <p:spPr>
          <a:xfrm>
            <a:off x="938830" y="1164323"/>
            <a:ext cx="7270115" cy="279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Demographics:</a:t>
            </a:r>
            <a:endParaRPr sz="14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Age: </a:t>
            </a:r>
            <a:r>
              <a:rPr sz="1400" spc="-10" dirty="0">
                <a:latin typeface="Arial"/>
                <a:cs typeface="Arial"/>
              </a:rPr>
              <a:t>25-</a:t>
            </a:r>
            <a:r>
              <a:rPr sz="1400" spc="-35" dirty="0"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  <a:p>
            <a:pPr marL="133985" indent="-107950">
              <a:lnSpc>
                <a:spcPct val="100000"/>
              </a:lnSpc>
              <a:buChar char="-"/>
              <a:tabLst>
                <a:tab pos="133985" algn="l"/>
              </a:tabLst>
            </a:pPr>
            <a:r>
              <a:rPr sz="1400" i="1" dirty="0">
                <a:latin typeface="Arial"/>
                <a:cs typeface="Arial"/>
              </a:rPr>
              <a:t>Gender: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female</a:t>
            </a:r>
            <a:endParaRPr sz="1400">
              <a:latin typeface="Arial"/>
              <a:cs typeface="Arial"/>
            </a:endParaRPr>
          </a:p>
          <a:p>
            <a:pPr marL="133985" indent="-107950">
              <a:lnSpc>
                <a:spcPct val="100000"/>
              </a:lnSpc>
              <a:buChar char="-"/>
              <a:tabLst>
                <a:tab pos="133985" algn="l"/>
              </a:tabLst>
            </a:pPr>
            <a:r>
              <a:rPr sz="1400" i="1" dirty="0">
                <a:latin typeface="Arial"/>
                <a:cs typeface="Arial"/>
              </a:rPr>
              <a:t>Family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Status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Married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young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kids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single</a:t>
            </a:r>
            <a:endParaRPr sz="1400">
              <a:latin typeface="Arial"/>
              <a:cs typeface="Arial"/>
            </a:endParaRPr>
          </a:p>
          <a:p>
            <a:pPr marL="133985" indent="-107950">
              <a:lnSpc>
                <a:spcPct val="100000"/>
              </a:lnSpc>
              <a:buChar char="-"/>
              <a:tabLst>
                <a:tab pos="133985" algn="l"/>
              </a:tabLst>
            </a:pPr>
            <a:r>
              <a:rPr sz="1400" i="1" dirty="0">
                <a:latin typeface="Arial"/>
                <a:cs typeface="Arial"/>
              </a:rPr>
              <a:t>Income: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Middle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upper-</a:t>
            </a:r>
            <a:r>
              <a:rPr sz="1400" dirty="0">
                <a:latin typeface="Arial"/>
                <a:cs typeface="Arial"/>
              </a:rPr>
              <a:t>middle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  <a:p>
            <a:pPr marL="133985" indent="-107950">
              <a:lnSpc>
                <a:spcPct val="100000"/>
              </a:lnSpc>
              <a:buChar char="-"/>
              <a:tabLst>
                <a:tab pos="133985" algn="l"/>
              </a:tabLst>
            </a:pPr>
            <a:r>
              <a:rPr sz="1400" i="1" dirty="0">
                <a:latin typeface="Arial"/>
                <a:cs typeface="Arial"/>
              </a:rPr>
              <a:t>Location: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Primarily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urban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suburban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india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-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Psychographics:</a:t>
            </a:r>
            <a:endParaRPr sz="1400">
              <a:latin typeface="Arial"/>
              <a:cs typeface="Arial"/>
            </a:endParaRPr>
          </a:p>
          <a:p>
            <a:pPr marL="133985" indent="-107950">
              <a:lnSpc>
                <a:spcPct val="100000"/>
              </a:lnSpc>
              <a:buFont typeface="Arial"/>
              <a:buChar char="-"/>
              <a:tabLst>
                <a:tab pos="133985" algn="l"/>
                <a:tab pos="917575" algn="l"/>
              </a:tabLst>
            </a:pPr>
            <a:r>
              <a:rPr sz="1400" i="1" spc="-10" dirty="0">
                <a:latin typeface="Arial"/>
                <a:cs typeface="Arial"/>
              </a:rPr>
              <a:t>Values</a:t>
            </a:r>
            <a:r>
              <a:rPr sz="1400" spc="-10" dirty="0">
                <a:latin typeface="Arial"/>
                <a:cs typeface="Arial"/>
              </a:rPr>
              <a:t>:</a:t>
            </a:r>
            <a:r>
              <a:rPr sz="1400" dirty="0">
                <a:latin typeface="Arial"/>
                <a:cs typeface="Arial"/>
              </a:rPr>
              <a:t>	Seeking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moments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happiness,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joy,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relaxation</a:t>
            </a:r>
            <a:endParaRPr sz="1400">
              <a:latin typeface="Arial"/>
              <a:cs typeface="Arial"/>
            </a:endParaRPr>
          </a:p>
          <a:p>
            <a:pPr marL="133985" indent="-107950">
              <a:lnSpc>
                <a:spcPct val="100000"/>
              </a:lnSpc>
              <a:buFont typeface="Arial"/>
              <a:buChar char="-"/>
              <a:tabLst>
                <a:tab pos="133985" algn="l"/>
              </a:tabLst>
            </a:pPr>
            <a:r>
              <a:rPr sz="1400" i="1" dirty="0">
                <a:latin typeface="Arial"/>
                <a:cs typeface="Arial"/>
              </a:rPr>
              <a:t>Interests:</a:t>
            </a:r>
            <a:r>
              <a:rPr sz="1400" i="1" spc="3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Enjoys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indulging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sweet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treats,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trying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new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flavors,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experimenting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food</a:t>
            </a:r>
            <a:endParaRPr sz="1400">
              <a:latin typeface="Arial"/>
              <a:cs typeface="Arial"/>
            </a:endParaRPr>
          </a:p>
          <a:p>
            <a:pPr marL="133985" indent="-107950">
              <a:lnSpc>
                <a:spcPct val="100000"/>
              </a:lnSpc>
              <a:buFont typeface="Arial"/>
              <a:buChar char="-"/>
              <a:tabLst>
                <a:tab pos="133985" algn="l"/>
              </a:tabLst>
            </a:pPr>
            <a:r>
              <a:rPr sz="1400" i="1" dirty="0">
                <a:latin typeface="Arial"/>
                <a:cs typeface="Arial"/>
              </a:rPr>
              <a:t>Lifestyle:</a:t>
            </a:r>
            <a:r>
              <a:rPr sz="1400" i="1" spc="3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Busy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family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responsibilities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appreciates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moments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relaxation</a:t>
            </a:r>
            <a:endParaRPr sz="1400">
              <a:latin typeface="Arial"/>
              <a:cs typeface="Arial"/>
            </a:endParaRPr>
          </a:p>
          <a:p>
            <a:pPr marL="133985" indent="-107950">
              <a:lnSpc>
                <a:spcPct val="100000"/>
              </a:lnSpc>
              <a:buFont typeface="Arial"/>
              <a:buChar char="-"/>
              <a:tabLst>
                <a:tab pos="133985" algn="l"/>
              </a:tabLst>
            </a:pPr>
            <a:r>
              <a:rPr sz="1400" i="1" dirty="0">
                <a:latin typeface="Arial"/>
                <a:cs typeface="Arial"/>
              </a:rPr>
              <a:t>Attitudes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3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Prefers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high-quality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products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enjoys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sharing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experiences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social</a:t>
            </a:r>
            <a:r>
              <a:rPr sz="1400" spc="-10" dirty="0">
                <a:latin typeface="Arial"/>
                <a:cs typeface="Arial"/>
              </a:rPr>
              <a:t> media</a:t>
            </a:r>
            <a:endParaRPr sz="1400">
              <a:latin typeface="Arial"/>
              <a:cs typeface="Arial"/>
            </a:endParaRPr>
          </a:p>
          <a:p>
            <a:pPr marL="127635" indent="-101600">
              <a:lnSpc>
                <a:spcPct val="100000"/>
              </a:lnSpc>
              <a:buFont typeface="Arial"/>
              <a:buChar char="-"/>
              <a:tabLst>
                <a:tab pos="127635" algn="l"/>
              </a:tabLst>
            </a:pPr>
            <a:r>
              <a:rPr sz="1400" i="1" dirty="0">
                <a:latin typeface="Arial"/>
                <a:cs typeface="Arial"/>
              </a:rPr>
              <a:t>Aspirations: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Seeks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products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offer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sense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comfort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nostalgia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925" y="373738"/>
            <a:ext cx="820293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Behaviors:</a:t>
            </a:r>
            <a:endParaRPr sz="1400">
              <a:latin typeface="Arial"/>
              <a:cs typeface="Arial"/>
            </a:endParaRPr>
          </a:p>
          <a:p>
            <a:pPr marL="120650" indent="-107950">
              <a:lnSpc>
                <a:spcPct val="100000"/>
              </a:lnSpc>
              <a:buChar char="-"/>
              <a:tabLst>
                <a:tab pos="120650" algn="l"/>
              </a:tabLst>
            </a:pPr>
            <a:r>
              <a:rPr sz="1400" i="1" dirty="0">
                <a:latin typeface="Arial"/>
                <a:cs typeface="Arial"/>
              </a:rPr>
              <a:t>Purchase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Behavior: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Buys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chocolates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regularly,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especially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during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holidays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special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occasions</a:t>
            </a:r>
            <a:endParaRPr sz="1400">
              <a:latin typeface="Arial"/>
              <a:cs typeface="Arial"/>
            </a:endParaRPr>
          </a:p>
          <a:p>
            <a:pPr marL="120650" indent="-107950">
              <a:lnSpc>
                <a:spcPct val="100000"/>
              </a:lnSpc>
              <a:buFont typeface="Arial"/>
              <a:buChar char="-"/>
              <a:tabLst>
                <a:tab pos="120650" algn="l"/>
              </a:tabLst>
            </a:pPr>
            <a:r>
              <a:rPr sz="1400" i="1" dirty="0">
                <a:latin typeface="Arial"/>
                <a:cs typeface="Arial"/>
              </a:rPr>
              <a:t>Media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Consumption: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Active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social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media,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follows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food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influencers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food-</a:t>
            </a:r>
            <a:r>
              <a:rPr sz="1400" dirty="0">
                <a:latin typeface="Arial"/>
                <a:cs typeface="Arial"/>
              </a:rPr>
              <a:t>related</a:t>
            </a:r>
            <a:r>
              <a:rPr sz="1400" spc="-10" dirty="0">
                <a:latin typeface="Arial"/>
                <a:cs typeface="Arial"/>
              </a:rPr>
              <a:t> content</a:t>
            </a:r>
            <a:endParaRPr sz="1400">
              <a:latin typeface="Arial"/>
              <a:cs typeface="Arial"/>
            </a:endParaRPr>
          </a:p>
          <a:p>
            <a:pPr marL="12700" marR="5080" indent="107950">
              <a:lnSpc>
                <a:spcPct val="100000"/>
              </a:lnSpc>
              <a:buFont typeface="Arial"/>
              <a:buChar char="-"/>
              <a:tabLst>
                <a:tab pos="120650" algn="l"/>
              </a:tabLst>
            </a:pPr>
            <a:r>
              <a:rPr sz="1400" i="1" dirty="0">
                <a:latin typeface="Arial"/>
                <a:cs typeface="Arial"/>
              </a:rPr>
              <a:t>Online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Behavior: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ngages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online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shopping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searches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product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reviews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recommendations. </a:t>
            </a:r>
            <a:r>
              <a:rPr sz="1400" dirty="0">
                <a:latin typeface="Arial"/>
                <a:cs typeface="Arial"/>
              </a:rPr>
              <a:t>Active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social</a:t>
            </a:r>
            <a:r>
              <a:rPr sz="1400" spc="-20" dirty="0">
                <a:latin typeface="Arial"/>
                <a:cs typeface="Arial"/>
              </a:rPr>
              <a:t> meia</a:t>
            </a:r>
            <a:endParaRPr sz="1400">
              <a:latin typeface="Arial"/>
              <a:cs typeface="Arial"/>
            </a:endParaRPr>
          </a:p>
          <a:p>
            <a:pPr marL="120650" indent="-107950">
              <a:lnSpc>
                <a:spcPct val="100000"/>
              </a:lnSpc>
              <a:buChar char="-"/>
              <a:tabLst>
                <a:tab pos="120650" algn="l"/>
              </a:tabLst>
            </a:pPr>
            <a:r>
              <a:rPr sz="1400" i="1" dirty="0">
                <a:latin typeface="Arial"/>
                <a:cs typeface="Arial"/>
              </a:rPr>
              <a:t>Brand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Loyalty:</a:t>
            </a:r>
            <a:r>
              <a:rPr sz="1400" i="1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positive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perception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Cadbury,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evokes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feelings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tradition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925" y="2507337"/>
            <a:ext cx="736155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Interests:</a:t>
            </a:r>
            <a:endParaRPr sz="1400">
              <a:latin typeface="Arial"/>
              <a:cs typeface="Arial"/>
            </a:endParaRPr>
          </a:p>
          <a:p>
            <a:pPr marL="120650" indent="-107950">
              <a:lnSpc>
                <a:spcPct val="100000"/>
              </a:lnSpc>
              <a:buChar char="-"/>
              <a:tabLst>
                <a:tab pos="120650" algn="l"/>
              </a:tabLst>
            </a:pPr>
            <a:r>
              <a:rPr sz="1400" i="1" dirty="0">
                <a:latin typeface="Arial"/>
                <a:cs typeface="Arial"/>
              </a:rPr>
              <a:t>Food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and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Flavors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3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Interested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trying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new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unique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flavors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chocolates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snacks</a:t>
            </a:r>
            <a:endParaRPr sz="1400">
              <a:latin typeface="Arial"/>
              <a:cs typeface="Arial"/>
            </a:endParaRPr>
          </a:p>
          <a:p>
            <a:pPr marL="120650" indent="-107950">
              <a:lnSpc>
                <a:spcPct val="100000"/>
              </a:lnSpc>
              <a:buChar char="-"/>
              <a:tabLst>
                <a:tab pos="120650" algn="l"/>
              </a:tabLst>
            </a:pPr>
            <a:r>
              <a:rPr sz="1400" i="1" dirty="0">
                <a:latin typeface="Arial"/>
                <a:cs typeface="Arial"/>
              </a:rPr>
              <a:t>Family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and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Socializing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Enjoys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sharing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chocolates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treats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family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friends</a:t>
            </a:r>
            <a:endParaRPr sz="1400">
              <a:latin typeface="Arial"/>
              <a:cs typeface="Arial"/>
            </a:endParaRPr>
          </a:p>
          <a:p>
            <a:pPr marL="12700" marR="5080" indent="107950">
              <a:lnSpc>
                <a:spcPct val="100000"/>
              </a:lnSpc>
              <a:buChar char="-"/>
              <a:tabLst>
                <a:tab pos="120650" algn="l"/>
              </a:tabLst>
            </a:pPr>
            <a:r>
              <a:rPr sz="1400" i="1" dirty="0">
                <a:latin typeface="Arial"/>
                <a:cs typeface="Arial"/>
              </a:rPr>
              <a:t>Health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and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Wellness: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Concerned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about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making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healthier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choices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also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craves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occasional indulgence</a:t>
            </a:r>
            <a:endParaRPr sz="1400">
              <a:latin typeface="Arial"/>
              <a:cs typeface="Arial"/>
            </a:endParaRPr>
          </a:p>
          <a:p>
            <a:pPr marL="120650" indent="-107950">
              <a:lnSpc>
                <a:spcPct val="100000"/>
              </a:lnSpc>
              <a:buChar char="-"/>
              <a:tabLst>
                <a:tab pos="120650" algn="l"/>
              </a:tabLst>
            </a:pPr>
            <a:r>
              <a:rPr sz="1400" i="1" dirty="0">
                <a:latin typeface="Arial"/>
                <a:cs typeface="Arial"/>
              </a:rPr>
              <a:t>Holidays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and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Celebrations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Seeks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chocolates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gifts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during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festive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occasions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holidays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1589" rIns="0" bIns="0" rtlCol="0">
            <a:spAutoFit/>
          </a:bodyPr>
          <a:lstStyle/>
          <a:p>
            <a:pPr marL="2644775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000000"/>
                </a:solidFill>
              </a:rPr>
              <a:t>Part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2: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dirty="0">
                <a:solidFill>
                  <a:srgbClr val="000000"/>
                </a:solidFill>
              </a:rPr>
              <a:t>Keyword</a:t>
            </a:r>
            <a:r>
              <a:rPr sz="1900" spc="-15" dirty="0">
                <a:solidFill>
                  <a:srgbClr val="000000"/>
                </a:solidFill>
              </a:rPr>
              <a:t> </a:t>
            </a:r>
            <a:r>
              <a:rPr sz="1900" spc="-10" dirty="0">
                <a:solidFill>
                  <a:srgbClr val="000000"/>
                </a:solidFill>
              </a:rPr>
              <a:t>Research</a:t>
            </a:r>
            <a:endParaRPr sz="1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300" y="782425"/>
            <a:ext cx="8555399" cy="42455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9" y="115425"/>
            <a:ext cx="8520601" cy="4810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1274</Words>
  <Application>Microsoft Office PowerPoint</Application>
  <PresentationFormat>On-screen Show (16:9)</PresentationFormat>
  <Paragraphs>152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</vt:lpstr>
      <vt:lpstr>Georgia</vt:lpstr>
      <vt:lpstr>Wingdings</vt:lpstr>
      <vt:lpstr>Office Theme</vt:lpstr>
      <vt:lpstr> </vt:lpstr>
      <vt:lpstr>PowerPoint Presentation</vt:lpstr>
      <vt:lpstr>PART 1- BRAND STUDY</vt:lpstr>
      <vt:lpstr>PowerPoint Presentation</vt:lpstr>
      <vt:lpstr>PART 1- Competitor analysis</vt:lpstr>
      <vt:lpstr>Part 1: Buyer’s/Audience’s Persona</vt:lpstr>
      <vt:lpstr>PowerPoint Presentation</vt:lpstr>
      <vt:lpstr>Part 2: Keyword Research</vt:lpstr>
      <vt:lpstr>PowerPoint Presentation</vt:lpstr>
      <vt:lpstr>PowerPoint Presentation</vt:lpstr>
      <vt:lpstr>Part 2: SEO &amp; Keyword Research</vt:lpstr>
      <vt:lpstr>Part 2: SEO &amp; Keyword Research</vt:lpstr>
      <vt:lpstr>Part 2: SEO &amp; Keyword Research</vt:lpstr>
      <vt:lpstr>PowerPoint Presentation</vt:lpstr>
      <vt:lpstr>On page optimization</vt:lpstr>
      <vt:lpstr>Content idea generation &amp; strategy</vt:lpstr>
      <vt:lpstr>Format 1</vt:lpstr>
      <vt:lpstr>FORMAT 2 - short video</vt:lpstr>
      <vt:lpstr>Format 3</vt:lpstr>
      <vt:lpstr>Content Ideas and Marketing Strategies</vt:lpstr>
      <vt:lpstr>Instagram </vt:lpstr>
      <vt:lpstr>Instagram story 1</vt:lpstr>
      <vt:lpstr>Instagram story2</vt:lpstr>
      <vt:lpstr>Instagram story 3</vt:lpstr>
      <vt:lpstr>Social media ad campaigns</vt:lpstr>
      <vt:lpstr>Facebook </vt:lpstr>
      <vt:lpstr>Facebook </vt:lpstr>
      <vt:lpstr>Facebook </vt:lpstr>
      <vt:lpstr>Insta </vt:lpstr>
      <vt:lpstr>Email ad campaign 1</vt:lpstr>
      <vt:lpstr>Email Ad Campaign 2 - Lead Generation</vt:lpstr>
      <vt:lpstr>Content Creation and Curation (Post creations, Designs/Video  Editing, Ad Campaigns over Social Media and Email Ideation and Creation)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_ Digital Marketing Project .pptx</dc:title>
  <dc:creator>Satya Prasanna Bugatha</dc:creator>
  <cp:lastModifiedBy>Vatsalya Bugatha</cp:lastModifiedBy>
  <cp:revision>3</cp:revision>
  <dcterms:created xsi:type="dcterms:W3CDTF">2023-07-27T05:07:07Z</dcterms:created>
  <dcterms:modified xsi:type="dcterms:W3CDTF">2023-08-28T04:47:46Z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